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90" r:id="rId4"/>
    <p:sldId id="258" r:id="rId5"/>
    <p:sldId id="302" r:id="rId6"/>
    <p:sldId id="291" r:id="rId7"/>
    <p:sldId id="286" r:id="rId8"/>
    <p:sldId id="279" r:id="rId9"/>
    <p:sldId id="271" r:id="rId10"/>
    <p:sldId id="280" r:id="rId11"/>
    <p:sldId id="295" r:id="rId12"/>
    <p:sldId id="287" r:id="rId13"/>
    <p:sldId id="314" r:id="rId14"/>
    <p:sldId id="315" r:id="rId15"/>
    <p:sldId id="316" r:id="rId16"/>
    <p:sldId id="317" r:id="rId17"/>
    <p:sldId id="308" r:id="rId18"/>
    <p:sldId id="309" r:id="rId19"/>
    <p:sldId id="318" r:id="rId20"/>
    <p:sldId id="319" r:id="rId21"/>
    <p:sldId id="320" r:id="rId22"/>
    <p:sldId id="321" r:id="rId23"/>
    <p:sldId id="322" r:id="rId24"/>
    <p:sldId id="303" r:id="rId25"/>
    <p:sldId id="304" r:id="rId26"/>
    <p:sldId id="307" r:id="rId27"/>
    <p:sldId id="313" r:id="rId28"/>
    <p:sldId id="312" r:id="rId29"/>
    <p:sldId id="311" r:id="rId30"/>
    <p:sldId id="310" r:id="rId31"/>
    <p:sldId id="294" r:id="rId32"/>
    <p:sldId id="306" r:id="rId33"/>
    <p:sldId id="269" r:id="rId34"/>
    <p:sldId id="288" r:id="rId35"/>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3"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0F63F9E9-BC4B-4168-8819-476937EE8C56}" type="datetimeFigureOut">
              <a:rPr lang="fr-FR" smtClean="0"/>
              <a:pPr/>
              <a:t>17/01/2020</a:t>
            </a:fld>
            <a:endParaRPr lang="fr-FR"/>
          </a:p>
        </p:txBody>
      </p:sp>
      <p:sp>
        <p:nvSpPr>
          <p:cNvPr id="4" name="Espace réservé du pied de page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AE00A467-A89C-435F-A0E2-9CF64E06506E}" type="slidenum">
              <a:rPr lang="fr-FR" smtClean="0"/>
              <a:pPr/>
              <a:t>‹N°›</a:t>
            </a:fld>
            <a:endParaRPr lang="fr-FR"/>
          </a:p>
        </p:txBody>
      </p:sp>
    </p:spTree>
    <p:extLst>
      <p:ext uri="{BB962C8B-B14F-4D97-AF65-F5344CB8AC3E}">
        <p14:creationId xmlns="" xmlns:p14="http://schemas.microsoft.com/office/powerpoint/2010/main" val="9366978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42572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41159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9708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68246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293450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29746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88142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51470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6802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406844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203C9F8-9A82-4DF9-82BB-D475D7734701}" type="datetimeFigureOut">
              <a:rPr lang="fr-FR" smtClean="0"/>
              <a:pPr/>
              <a:t>17/01/2020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5427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3C9F8-9A82-4DF9-82BB-D475D7734701}" type="datetimeFigureOut">
              <a:rPr lang="fr-FR" smtClean="0"/>
              <a:pPr/>
              <a:t>17/01/2020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1C37-4B39-4BE5-B8A0-56D3E2BF2F8E}" type="slidenum">
              <a:rPr lang="fr-FR" smtClean="0"/>
              <a:pPr/>
              <a:t>‹N°›</a:t>
            </a:fld>
            <a:endParaRPr lang="fr-FR"/>
          </a:p>
        </p:txBody>
      </p:sp>
    </p:spTree>
    <p:extLst>
      <p:ext uri="{BB962C8B-B14F-4D97-AF65-F5344CB8AC3E}">
        <p14:creationId xmlns="" xmlns:p14="http://schemas.microsoft.com/office/powerpoint/2010/main" val="11193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1435" y="2035628"/>
            <a:ext cx="9949542" cy="3346677"/>
          </a:xfrm>
        </p:spPr>
        <p:txBody>
          <a:bodyPr>
            <a:normAutofit fontScale="90000"/>
          </a:bodyPr>
          <a:lstStyle/>
          <a:p>
            <a:r>
              <a:rPr lang="fr-FR" sz="4900" b="1" dirty="0"/>
              <a:t>Club Omnisports et </a:t>
            </a:r>
            <a:r>
              <a:rPr lang="fr-FR" sz="4900" b="1" dirty="0" smtClean="0"/>
              <a:t>Culturel </a:t>
            </a:r>
            <a:r>
              <a:rPr lang="fr-FR" sz="4900" b="1" dirty="0"/>
              <a:t>des Ecureuils</a:t>
            </a:r>
            <a:br>
              <a:rPr lang="fr-FR" sz="4900" b="1" dirty="0"/>
            </a:br>
            <a:r>
              <a:rPr lang="fr-FR" sz="4400" b="1" dirty="0"/>
              <a:t/>
            </a:r>
            <a:br>
              <a:rPr lang="fr-FR" sz="4400" b="1" dirty="0"/>
            </a:br>
            <a:r>
              <a:rPr lang="fr-FR" sz="2000" dirty="0"/>
              <a:t/>
            </a:r>
            <a:br>
              <a:rPr lang="fr-FR" sz="2000" dirty="0"/>
            </a:br>
            <a:r>
              <a:rPr lang="fr-FR" b="1" dirty="0"/>
              <a:t>Assemblée Générale</a:t>
            </a:r>
            <a:br>
              <a:rPr lang="fr-FR" b="1" dirty="0"/>
            </a:br>
            <a:r>
              <a:rPr lang="fr-FR" b="1" dirty="0"/>
              <a:t>Saison </a:t>
            </a:r>
            <a:r>
              <a:rPr lang="fr-FR" b="1" dirty="0" smtClean="0"/>
              <a:t>2018/2019</a:t>
            </a:r>
            <a:endParaRPr lang="fr-FR" b="1" dirty="0"/>
          </a:p>
        </p:txBody>
      </p:sp>
      <p:sp>
        <p:nvSpPr>
          <p:cNvPr id="7" name="ZoneTexte 6"/>
          <p:cNvSpPr txBox="1"/>
          <p:nvPr/>
        </p:nvSpPr>
        <p:spPr>
          <a:xfrm>
            <a:off x="4256313" y="6222649"/>
            <a:ext cx="4267200" cy="369332"/>
          </a:xfrm>
          <a:prstGeom prst="rect">
            <a:avLst/>
          </a:prstGeom>
          <a:noFill/>
        </p:spPr>
        <p:txBody>
          <a:bodyPr wrap="square" rtlCol="0">
            <a:spAutoFit/>
          </a:bodyPr>
          <a:lstStyle/>
          <a:p>
            <a:pPr algn="ctr"/>
            <a:r>
              <a:rPr lang="fr-FR" b="1" dirty="0"/>
              <a:t>Vendredi </a:t>
            </a:r>
            <a:r>
              <a:rPr lang="fr-FR" b="1" dirty="0" smtClean="0"/>
              <a:t>17 Janvier 2020 </a:t>
            </a:r>
            <a:r>
              <a:rPr lang="fr-FR" b="1" dirty="0"/>
              <a:t>à 20h30</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39106" y="390301"/>
            <a:ext cx="6904790" cy="143849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8586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8074" y="255363"/>
            <a:ext cx="10159126" cy="1325563"/>
          </a:xfrm>
        </p:spPr>
        <p:txBody>
          <a:bodyPr>
            <a:normAutofit/>
          </a:bodyPr>
          <a:lstStyle/>
          <a:p>
            <a:pPr algn="ctr"/>
            <a:r>
              <a:rPr lang="fr-FR" sz="2800" b="1" dirty="0"/>
              <a:t>Projet de développement </a:t>
            </a:r>
            <a:r>
              <a:rPr lang="fr-FR" sz="2800" b="1" dirty="0" smtClean="0"/>
              <a:t>2019/2020 et </a:t>
            </a:r>
            <a:r>
              <a:rPr lang="fr-FR" sz="2800" b="1" dirty="0"/>
              <a:t>approbation</a:t>
            </a:r>
          </a:p>
        </p:txBody>
      </p:sp>
      <p:sp>
        <p:nvSpPr>
          <p:cNvPr id="3" name="Espace réservé du contenu 2"/>
          <p:cNvSpPr>
            <a:spLocks noGrp="1"/>
          </p:cNvSpPr>
          <p:nvPr>
            <p:ph idx="1"/>
          </p:nvPr>
        </p:nvSpPr>
        <p:spPr>
          <a:xfrm>
            <a:off x="815055" y="1285102"/>
            <a:ext cx="11146971" cy="5334001"/>
          </a:xfrm>
        </p:spPr>
        <p:txBody>
          <a:bodyPr>
            <a:noAutofit/>
          </a:bodyPr>
          <a:lstStyle/>
          <a:p>
            <a:pPr>
              <a:buNone/>
            </a:pPr>
            <a:r>
              <a:rPr lang="fr-FR" u="sng" dirty="0" smtClean="0"/>
              <a:t>Actions </a:t>
            </a:r>
            <a:r>
              <a:rPr lang="fr-FR" u="sng" dirty="0"/>
              <a:t>pour la Saison </a:t>
            </a:r>
            <a:r>
              <a:rPr lang="fr-FR" u="sng" dirty="0" smtClean="0"/>
              <a:t>2019/2020</a:t>
            </a:r>
            <a:r>
              <a:rPr lang="fr-FR" u="sng" dirty="0"/>
              <a:t> :</a:t>
            </a:r>
            <a:endParaRPr lang="fr-FR" dirty="0"/>
          </a:p>
          <a:p>
            <a:pPr lvl="1"/>
            <a:r>
              <a:rPr lang="fr-FR" dirty="0" smtClean="0"/>
              <a:t>Renouveler le recrutement d’un service civique au niveau du club</a:t>
            </a:r>
          </a:p>
          <a:p>
            <a:pPr lvl="1"/>
            <a:r>
              <a:rPr lang="fr-FR" dirty="0" smtClean="0"/>
              <a:t>Création d’un groupe « jujitsu » enfants et seniors en partenariat avec l’association </a:t>
            </a:r>
            <a:r>
              <a:rPr lang="fr-FR" dirty="0" err="1" smtClean="0"/>
              <a:t>Ju</a:t>
            </a:r>
            <a:r>
              <a:rPr lang="fr-FR" dirty="0" smtClean="0"/>
              <a:t>-</a:t>
            </a:r>
            <a:r>
              <a:rPr lang="fr-FR" dirty="0" err="1" smtClean="0"/>
              <a:t>jutsu</a:t>
            </a:r>
            <a:r>
              <a:rPr lang="fr-FR" dirty="0" smtClean="0"/>
              <a:t> de Garonne (technique </a:t>
            </a:r>
            <a:r>
              <a:rPr lang="fr-FR" dirty="0" err="1" smtClean="0"/>
              <a:t>wa</a:t>
            </a:r>
            <a:r>
              <a:rPr lang="fr-FR" dirty="0" smtClean="0"/>
              <a:t> </a:t>
            </a:r>
            <a:r>
              <a:rPr lang="fr-FR" dirty="0" err="1" smtClean="0"/>
              <a:t>jujutsu</a:t>
            </a:r>
            <a:r>
              <a:rPr lang="fr-FR" dirty="0" smtClean="0"/>
              <a:t>)   qui vient bien sur compléter l’offre de notre section Mushin </a:t>
            </a:r>
            <a:r>
              <a:rPr lang="fr-FR" dirty="0" err="1" smtClean="0"/>
              <a:t>Ryu</a:t>
            </a:r>
            <a:r>
              <a:rPr lang="fr-FR" dirty="0" smtClean="0"/>
              <a:t> Jujitsu.</a:t>
            </a:r>
            <a:endParaRPr lang="fr-FR" dirty="0"/>
          </a:p>
          <a:p>
            <a:pPr lvl="1"/>
            <a:r>
              <a:rPr lang="fr-FR" dirty="0" smtClean="0"/>
              <a:t>Continuer à être présents sur la commune aux travers des différentes animations, pour la saison 2019/2020.</a:t>
            </a:r>
          </a:p>
          <a:p>
            <a:pPr lvl="1"/>
            <a:r>
              <a:rPr lang="fr-FR" dirty="0" smtClean="0"/>
              <a:t>Investissements importants, deux réalisations:</a:t>
            </a:r>
          </a:p>
          <a:p>
            <a:pPr lvl="2"/>
            <a:r>
              <a:rPr lang="fr-FR" dirty="0" smtClean="0"/>
              <a:t>La mise en place d’ un studio de danse de 100m2 (ouverture en novembre 2019).</a:t>
            </a:r>
          </a:p>
          <a:p>
            <a:pPr lvl="2"/>
            <a:r>
              <a:rPr lang="fr-FR" dirty="0" smtClean="0"/>
              <a:t>Création d’un parcours initiation VTT permanent (printemps 2020).</a:t>
            </a:r>
          </a:p>
          <a:p>
            <a:pPr lvl="1"/>
            <a:r>
              <a:rPr lang="fr-FR" dirty="0" smtClean="0"/>
              <a:t>Validation du paiement en ligne des adhésions et réservations aux différentes manifestations (HELLO ASSO). </a:t>
            </a:r>
          </a:p>
          <a:p>
            <a:pPr lvl="1"/>
            <a:r>
              <a:rPr lang="fr-FR" dirty="0" smtClean="0"/>
              <a:t>Se préparer à la suppression des gobelets et verres plastiques dans nos manifestations.</a:t>
            </a:r>
          </a:p>
          <a:p>
            <a:pPr lvl="1"/>
            <a:r>
              <a:rPr lang="fr-FR" dirty="0" smtClean="0"/>
              <a:t>Validation du nouveau logo (7</a:t>
            </a:r>
            <a:r>
              <a:rPr lang="fr-FR" baseline="30000" dirty="0" smtClean="0"/>
              <a:t>ème</a:t>
            </a:r>
            <a:r>
              <a:rPr lang="fr-FR" dirty="0" smtClean="0"/>
              <a:t> délibération de cette AG).</a:t>
            </a:r>
          </a:p>
          <a:p>
            <a:pPr lvl="1">
              <a:buNone/>
            </a:pPr>
            <a:endParaRPr lang="fr-FR" dirty="0"/>
          </a:p>
        </p:txBody>
      </p:sp>
      <p:pic>
        <p:nvPicPr>
          <p:cNvPr id="5"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527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lstStyle/>
          <a:p>
            <a:r>
              <a:rPr lang="fr-FR" smtClean="0"/>
              <a:t>Manifestations </a:t>
            </a:r>
            <a:r>
              <a:rPr lang="fr-FR" dirty="0" smtClean="0"/>
              <a:t>saison 2019/2020</a:t>
            </a:r>
            <a:endParaRPr lang="fr-FR" dirty="0"/>
          </a:p>
        </p:txBody>
      </p:sp>
      <p:sp>
        <p:nvSpPr>
          <p:cNvPr id="4" name="Espace réservé du contenu 3"/>
          <p:cNvSpPr>
            <a:spLocks noGrp="1"/>
          </p:cNvSpPr>
          <p:nvPr>
            <p:ph idx="1"/>
          </p:nvPr>
        </p:nvSpPr>
        <p:spPr/>
        <p:txBody>
          <a:bodyPr>
            <a:normAutofit/>
          </a:bodyPr>
          <a:lstStyle/>
          <a:p>
            <a:pPr>
              <a:buNone/>
            </a:pPr>
            <a:r>
              <a:rPr lang="fr-FR" dirty="0" smtClean="0"/>
              <a:t>- Le </a:t>
            </a:r>
            <a:r>
              <a:rPr lang="fr-FR" dirty="0" err="1" smtClean="0"/>
              <a:t>trail</a:t>
            </a:r>
            <a:r>
              <a:rPr lang="fr-FR" dirty="0" smtClean="0"/>
              <a:t> des écureuils (4éme édition) le dimanche 26 avril.</a:t>
            </a:r>
          </a:p>
          <a:p>
            <a:pPr>
              <a:buNone/>
            </a:pPr>
            <a:r>
              <a:rPr lang="fr-FR" dirty="0" smtClean="0"/>
              <a:t>- VTT, kit bike gironde (jeune) le samedi 16 mai.</a:t>
            </a:r>
          </a:p>
          <a:p>
            <a:pPr>
              <a:buNone/>
            </a:pPr>
            <a:r>
              <a:rPr lang="fr-FR" dirty="0" smtClean="0"/>
              <a:t>- Théâtre : samedi 06 juin.</a:t>
            </a:r>
          </a:p>
          <a:p>
            <a:pPr>
              <a:buNone/>
            </a:pPr>
            <a:r>
              <a:rPr lang="fr-FR" dirty="0" smtClean="0"/>
              <a:t>- Gala de danse (date modifiée) vendredi 12, samedi 13 et dimanche 14 juin.</a:t>
            </a:r>
          </a:p>
          <a:p>
            <a:pPr>
              <a:buNone/>
            </a:pPr>
            <a:r>
              <a:rPr lang="fr-FR" dirty="0" smtClean="0"/>
              <a:t>- Randonnée vélo des fêtes de l’été : dimanche 23 août.</a:t>
            </a:r>
          </a:p>
          <a:p>
            <a:pPr>
              <a:buNone/>
            </a:pPr>
            <a:r>
              <a:rPr lang="fr-FR" dirty="0" smtClean="0"/>
              <a:t>- VTT randonnée : dimanche 27 septembre.</a:t>
            </a:r>
          </a:p>
          <a:p>
            <a:pPr>
              <a:buNone/>
            </a:pPr>
            <a:r>
              <a:rPr lang="fr-FR" dirty="0" smtClean="0"/>
              <a:t>- Multisports : « course des pirates » un samedi courant septembre (date à définir).</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a:t>3ème délibération : </a:t>
            </a:r>
          </a:p>
          <a:p>
            <a:pPr marL="0" lvl="0" indent="0">
              <a:buNone/>
            </a:pPr>
            <a:r>
              <a:rPr lang="fr-FR" dirty="0"/>
              <a:t>L’assemblée générale délibère sur le Projet de développement </a:t>
            </a:r>
            <a:r>
              <a:rPr lang="fr-FR" dirty="0" smtClean="0"/>
              <a:t>2019/2020.</a:t>
            </a:r>
            <a:r>
              <a:rPr lang="fr-FR" dirty="0"/>
              <a:t> </a:t>
            </a:r>
          </a:p>
          <a:p>
            <a:pPr marL="0" lvl="0" indent="0">
              <a:buNone/>
            </a:pPr>
            <a:endParaRPr lang="fr-FR" dirty="0"/>
          </a:p>
          <a:p>
            <a:pPr lvl="1"/>
            <a:r>
              <a:rPr lang="fr-FR" dirty="0"/>
              <a:t>Le Projet de développement </a:t>
            </a:r>
            <a:r>
              <a:rPr lang="fr-FR" dirty="0" smtClean="0"/>
              <a:t>2019/2020 </a:t>
            </a:r>
            <a:r>
              <a:rPr lang="fr-FR" dirty="0"/>
              <a:t>est approuvé à main levée :</a:t>
            </a:r>
          </a:p>
          <a:p>
            <a:pPr lvl="2"/>
            <a:r>
              <a:rPr lang="fr-FR" b="1" dirty="0" smtClean="0"/>
              <a:t>.. Voix pour</a:t>
            </a:r>
            <a:endParaRPr lang="fr-FR" dirty="0"/>
          </a:p>
          <a:p>
            <a:pPr lvl="2"/>
            <a:r>
              <a:rPr lang="fr-FR" dirty="0"/>
              <a:t>0 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p:txBody>
      </p:sp>
      <p:sp>
        <p:nvSpPr>
          <p:cNvPr id="8" name="Titre 1"/>
          <p:cNvSpPr>
            <a:spLocks noGrp="1"/>
          </p:cNvSpPr>
          <p:nvPr>
            <p:ph type="title"/>
          </p:nvPr>
        </p:nvSpPr>
        <p:spPr>
          <a:xfrm>
            <a:off x="1728074" y="255363"/>
            <a:ext cx="10159126" cy="1325563"/>
          </a:xfrm>
        </p:spPr>
        <p:txBody>
          <a:bodyPr>
            <a:normAutofit/>
          </a:bodyPr>
          <a:lstStyle/>
          <a:p>
            <a:pPr algn="ctr"/>
            <a:r>
              <a:rPr lang="fr-FR" sz="2800" b="1" dirty="0"/>
              <a:t>Projet de développement </a:t>
            </a:r>
            <a:r>
              <a:rPr lang="fr-FR" sz="2800" b="1" dirty="0" smtClean="0"/>
              <a:t>2019/2020 </a:t>
            </a:r>
            <a:r>
              <a:rPr lang="fr-FR" sz="2800" b="1" dirty="0"/>
              <a:t>et approbation</a:t>
            </a:r>
          </a:p>
        </p:txBody>
      </p:sp>
      <p:pic>
        <p:nvPicPr>
          <p:cNvPr id="9"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2463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28074" y="255363"/>
            <a:ext cx="8577943" cy="1325563"/>
          </a:xfrm>
        </p:spPr>
        <p:txBody>
          <a:bodyPr>
            <a:normAutofit/>
          </a:bodyPr>
          <a:lstStyle/>
          <a:p>
            <a:pPr algn="ctr"/>
            <a:r>
              <a:rPr lang="fr-FR" sz="3600" b="1" dirty="0"/>
              <a:t>Bilan financier </a:t>
            </a:r>
            <a:r>
              <a:rPr lang="fr-FR" sz="3600" b="1" dirty="0" smtClean="0"/>
              <a:t>2018/2019 et </a:t>
            </a:r>
            <a:r>
              <a:rPr lang="fr-FR" sz="3600" b="1" dirty="0"/>
              <a:t>approbation</a:t>
            </a:r>
          </a:p>
        </p:txBody>
      </p:sp>
      <p:sp>
        <p:nvSpPr>
          <p:cNvPr id="8" name="Rectangle 4"/>
          <p:cNvSpPr txBox="1">
            <a:spLocks noChangeArrowheads="1"/>
          </p:cNvSpPr>
          <p:nvPr/>
        </p:nvSpPr>
        <p:spPr bwMode="auto">
          <a:xfrm>
            <a:off x="658661" y="1358803"/>
            <a:ext cx="10716768"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pPr marL="0" lvl="1" indent="0">
              <a:lnSpc>
                <a:spcPct val="90000"/>
              </a:lnSpc>
              <a:buNone/>
            </a:pPr>
            <a:r>
              <a:rPr lang="fr-FR" altLang="fr-FR" sz="3200" dirty="0">
                <a:latin typeface="+mn-lt"/>
              </a:rPr>
              <a:t>Le Bilan Financier au </a:t>
            </a:r>
            <a:r>
              <a:rPr lang="fr-FR" altLang="fr-FR" sz="3200" dirty="0" smtClean="0">
                <a:latin typeface="+mn-lt"/>
              </a:rPr>
              <a:t>31/08/2019 </a:t>
            </a:r>
            <a:r>
              <a:rPr lang="fr-FR" altLang="fr-FR" sz="3200" dirty="0">
                <a:latin typeface="+mn-lt"/>
              </a:rPr>
              <a:t>est présenté en plusieurs étapes (hors sections et avec sections) :</a:t>
            </a:r>
          </a:p>
          <a:p>
            <a:pPr marL="771525" lvl="2" indent="-228600">
              <a:lnSpc>
                <a:spcPct val="90000"/>
              </a:lnSpc>
              <a:buFont typeface="Arial" panose="020B0604020202020204" pitchFamily="34" charset="0"/>
              <a:buChar char="•"/>
            </a:pPr>
            <a:r>
              <a:rPr lang="fr-FR" altLang="fr-FR" sz="3200" dirty="0">
                <a:latin typeface="+mn-lt"/>
              </a:rPr>
              <a:t>Bilan financier du Club de l’année </a:t>
            </a:r>
            <a:r>
              <a:rPr lang="fr-FR" altLang="fr-FR" sz="3200" dirty="0" smtClean="0">
                <a:latin typeface="+mn-lt"/>
              </a:rPr>
              <a:t>2018/2019,</a:t>
            </a:r>
            <a:endParaRPr lang="fr-FR" altLang="fr-FR" sz="3200" dirty="0">
              <a:latin typeface="+mn-lt"/>
            </a:endParaRPr>
          </a:p>
          <a:p>
            <a:pPr marL="771525" lvl="2" indent="-228600">
              <a:lnSpc>
                <a:spcPct val="90000"/>
              </a:lnSpc>
              <a:buFont typeface="Arial" panose="020B0604020202020204" pitchFamily="34" charset="0"/>
              <a:buChar char="•"/>
            </a:pPr>
            <a:r>
              <a:rPr lang="fr-FR" altLang="fr-FR" sz="3200" dirty="0">
                <a:latin typeface="+mn-lt"/>
              </a:rPr>
              <a:t>Bilan financier Consolidé du Club pour l’année </a:t>
            </a:r>
            <a:r>
              <a:rPr lang="fr-FR" altLang="fr-FR" sz="3200" dirty="0" smtClean="0">
                <a:latin typeface="+mn-lt"/>
              </a:rPr>
              <a:t>2018/2019,</a:t>
            </a:r>
            <a:endParaRPr lang="fr-FR" altLang="fr-FR" sz="3200" dirty="0">
              <a:latin typeface="+mn-lt"/>
            </a:endParaRPr>
          </a:p>
          <a:p>
            <a:pPr marL="771525" lvl="2" indent="-228600">
              <a:lnSpc>
                <a:spcPct val="90000"/>
              </a:lnSpc>
              <a:buFont typeface="Arial" panose="020B0604020202020204" pitchFamily="34" charset="0"/>
              <a:buChar char="•"/>
            </a:pPr>
            <a:r>
              <a:rPr lang="fr-FR" altLang="fr-FR" sz="3200" dirty="0">
                <a:latin typeface="+mn-lt"/>
              </a:rPr>
              <a:t>Présentation de la Trésorerie du Club au </a:t>
            </a:r>
            <a:r>
              <a:rPr lang="fr-FR" altLang="fr-FR" sz="3200" dirty="0" smtClean="0">
                <a:latin typeface="+mn-lt"/>
              </a:rPr>
              <a:t>31/08/2019.</a:t>
            </a:r>
            <a:endParaRPr lang="fr-FR" altLang="fr-FR" sz="3200" dirty="0">
              <a:latin typeface="+mn-lt"/>
            </a:endParaRPr>
          </a:p>
          <a:p>
            <a:pPr marL="771525" lvl="2" indent="-228600">
              <a:lnSpc>
                <a:spcPct val="90000"/>
              </a:lnSpc>
              <a:buFont typeface="Arial" panose="020B0604020202020204" pitchFamily="34" charset="0"/>
              <a:buChar char="•"/>
            </a:pPr>
            <a:endParaRPr lang="fr-FR" altLang="fr-FR" sz="3200" dirty="0">
              <a:latin typeface="+mn-lt"/>
            </a:endParaRPr>
          </a:p>
        </p:txBody>
      </p:sp>
      <p:pic>
        <p:nvPicPr>
          <p:cNvPr id="11"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298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re 1"/>
          <p:cNvSpPr txBox="1">
            <a:spLocks/>
          </p:cNvSpPr>
          <p:nvPr/>
        </p:nvSpPr>
        <p:spPr>
          <a:xfrm>
            <a:off x="2087543" y="143032"/>
            <a:ext cx="85779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2925" lvl="2" algn="ctr">
              <a:lnSpc>
                <a:spcPct val="90000"/>
              </a:lnSpc>
              <a:spcBef>
                <a:spcPct val="0"/>
              </a:spcBef>
            </a:pPr>
            <a:r>
              <a:rPr lang="fr-FR" altLang="fr-FR" sz="2800" b="1" dirty="0">
                <a:latin typeface="+mj-lt"/>
                <a:ea typeface="+mj-ea"/>
                <a:cs typeface="+mj-cs"/>
              </a:rPr>
              <a:t>Bilan financier du Club de l’année </a:t>
            </a:r>
            <a:r>
              <a:rPr lang="fr-FR" altLang="fr-FR" sz="2800" b="1" dirty="0" smtClean="0">
                <a:latin typeface="+mj-lt"/>
                <a:ea typeface="+mj-ea"/>
                <a:cs typeface="+mj-cs"/>
              </a:rPr>
              <a:t>2018/2019</a:t>
            </a:r>
            <a:endParaRPr lang="fr-FR" altLang="fr-FR" sz="2800" b="1" dirty="0">
              <a:latin typeface="+mj-lt"/>
              <a:ea typeface="+mj-ea"/>
              <a:cs typeface="+mj-cs"/>
            </a:endParaRPr>
          </a:p>
        </p:txBody>
      </p:sp>
      <p:pic>
        <p:nvPicPr>
          <p:cNvPr id="5" name="Image 4"/>
          <p:cNvPicPr>
            <a:picLocks noChangeAspect="1"/>
          </p:cNvPicPr>
          <p:nvPr/>
        </p:nvPicPr>
        <p:blipFill>
          <a:blip r:embed="rId3" cstate="print"/>
          <a:stretch>
            <a:fillRect/>
          </a:stretch>
        </p:blipFill>
        <p:spPr>
          <a:xfrm>
            <a:off x="86595" y="1473912"/>
            <a:ext cx="5896188" cy="5110822"/>
          </a:xfrm>
          <a:prstGeom prst="rect">
            <a:avLst/>
          </a:prstGeom>
        </p:spPr>
      </p:pic>
      <p:pic>
        <p:nvPicPr>
          <p:cNvPr id="6" name="Image 5"/>
          <p:cNvPicPr>
            <a:picLocks noChangeAspect="1"/>
          </p:cNvPicPr>
          <p:nvPr/>
        </p:nvPicPr>
        <p:blipFill>
          <a:blip r:embed="rId4" cstate="print"/>
          <a:stretch>
            <a:fillRect/>
          </a:stretch>
        </p:blipFill>
        <p:spPr>
          <a:xfrm>
            <a:off x="5970728" y="1468595"/>
            <a:ext cx="6142891" cy="5116139"/>
          </a:xfrm>
          <a:prstGeom prst="rect">
            <a:avLst/>
          </a:prstGeom>
        </p:spPr>
      </p:pic>
    </p:spTree>
    <p:extLst>
      <p:ext uri="{BB962C8B-B14F-4D97-AF65-F5344CB8AC3E}">
        <p14:creationId xmlns:p14="http://schemas.microsoft.com/office/powerpoint/2010/main" xmlns="" val="295817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1631512" y="1357993"/>
            <a:ext cx="8351838"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pPr marL="0" indent="0">
              <a:buFont typeface="Wingdings" panose="05000000000000000000" pitchFamily="2" charset="2"/>
              <a:buNone/>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p:txBody>
      </p:sp>
      <p:pic>
        <p:nvPicPr>
          <p:cNvPr id="11"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re 1"/>
          <p:cNvSpPr txBox="1">
            <a:spLocks/>
          </p:cNvSpPr>
          <p:nvPr/>
        </p:nvSpPr>
        <p:spPr>
          <a:xfrm>
            <a:off x="2087543" y="143032"/>
            <a:ext cx="940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2925" lvl="2" algn="ctr">
              <a:lnSpc>
                <a:spcPct val="90000"/>
              </a:lnSpc>
              <a:spcBef>
                <a:spcPct val="0"/>
              </a:spcBef>
            </a:pPr>
            <a:r>
              <a:rPr lang="fr-FR" altLang="fr-FR" sz="2800" b="1" dirty="0">
                <a:latin typeface="+mj-lt"/>
                <a:ea typeface="+mj-ea"/>
                <a:cs typeface="+mj-cs"/>
              </a:rPr>
              <a:t>Bilan financier Consolidé du Club pour l’année </a:t>
            </a:r>
            <a:r>
              <a:rPr lang="fr-FR" altLang="fr-FR" sz="2800" b="1" dirty="0" smtClean="0">
                <a:latin typeface="+mj-lt"/>
                <a:ea typeface="+mj-ea"/>
                <a:cs typeface="+mj-cs"/>
              </a:rPr>
              <a:t>2018/2019</a:t>
            </a:r>
            <a:endParaRPr lang="fr-FR" altLang="fr-FR" sz="2800" b="1" dirty="0">
              <a:latin typeface="+mj-lt"/>
              <a:ea typeface="+mj-ea"/>
              <a:cs typeface="+mj-cs"/>
            </a:endParaRPr>
          </a:p>
        </p:txBody>
      </p:sp>
      <p:sp>
        <p:nvSpPr>
          <p:cNvPr id="7" name="Rectangle 4"/>
          <p:cNvSpPr txBox="1">
            <a:spLocks noChangeArrowheads="1"/>
          </p:cNvSpPr>
          <p:nvPr/>
        </p:nvSpPr>
        <p:spPr bwMode="auto">
          <a:xfrm>
            <a:off x="107950" y="1238250"/>
            <a:ext cx="8351838"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pPr marL="0" indent="0">
              <a:buFont typeface="Wingdings" panose="05000000000000000000" pitchFamily="2" charset="2"/>
              <a:buNone/>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p:txBody>
      </p:sp>
      <p:pic>
        <p:nvPicPr>
          <p:cNvPr id="2" name="Image 1"/>
          <p:cNvPicPr>
            <a:picLocks noChangeAspect="1"/>
          </p:cNvPicPr>
          <p:nvPr/>
        </p:nvPicPr>
        <p:blipFill>
          <a:blip r:embed="rId3" cstate="print"/>
          <a:stretch>
            <a:fillRect/>
          </a:stretch>
        </p:blipFill>
        <p:spPr>
          <a:xfrm>
            <a:off x="872165" y="1357993"/>
            <a:ext cx="10410172" cy="5208270"/>
          </a:xfrm>
          <a:prstGeom prst="rect">
            <a:avLst/>
          </a:prstGeom>
        </p:spPr>
      </p:pic>
    </p:spTree>
    <p:extLst>
      <p:ext uri="{BB962C8B-B14F-4D97-AF65-F5344CB8AC3E}">
        <p14:creationId xmlns:p14="http://schemas.microsoft.com/office/powerpoint/2010/main" xmlns="" val="1459033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1631512" y="1357993"/>
            <a:ext cx="8351838"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pPr marL="0" indent="0">
              <a:buFont typeface="Wingdings" panose="05000000000000000000" pitchFamily="2" charset="2"/>
              <a:buNone/>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a:p>
            <a:pPr>
              <a:defRPr/>
            </a:pPr>
            <a:endParaRPr lang="fr-FR" altLang="fr-FR" dirty="0"/>
          </a:p>
        </p:txBody>
      </p:sp>
      <p:pic>
        <p:nvPicPr>
          <p:cNvPr id="11"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re 1"/>
          <p:cNvSpPr txBox="1">
            <a:spLocks/>
          </p:cNvSpPr>
          <p:nvPr/>
        </p:nvSpPr>
        <p:spPr>
          <a:xfrm>
            <a:off x="2087543" y="143032"/>
            <a:ext cx="94095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2925" lvl="2" algn="ctr">
              <a:lnSpc>
                <a:spcPct val="90000"/>
              </a:lnSpc>
              <a:spcBef>
                <a:spcPct val="0"/>
              </a:spcBef>
            </a:pPr>
            <a:r>
              <a:rPr lang="fr-FR" altLang="fr-FR" sz="2800" b="1" dirty="0">
                <a:latin typeface="+mj-lt"/>
                <a:ea typeface="+mj-ea"/>
                <a:cs typeface="+mj-cs"/>
              </a:rPr>
              <a:t>Présentation de la Trésorerie du Club au </a:t>
            </a:r>
            <a:r>
              <a:rPr lang="fr-FR" altLang="fr-FR" sz="2800" b="1" dirty="0" smtClean="0">
                <a:latin typeface="+mj-lt"/>
                <a:ea typeface="+mj-ea"/>
                <a:cs typeface="+mj-cs"/>
              </a:rPr>
              <a:t>31/08/2019</a:t>
            </a:r>
            <a:endParaRPr lang="fr-FR" altLang="fr-FR" sz="2800" b="1" dirty="0">
              <a:latin typeface="+mj-lt"/>
              <a:ea typeface="+mj-ea"/>
              <a:cs typeface="+mj-cs"/>
            </a:endParaRPr>
          </a:p>
        </p:txBody>
      </p:sp>
      <p:pic>
        <p:nvPicPr>
          <p:cNvPr id="3" name="Image 2"/>
          <p:cNvPicPr>
            <a:picLocks noChangeAspect="1"/>
          </p:cNvPicPr>
          <p:nvPr/>
        </p:nvPicPr>
        <p:blipFill>
          <a:blip r:embed="rId3" cstate="print"/>
          <a:stretch>
            <a:fillRect/>
          </a:stretch>
        </p:blipFill>
        <p:spPr>
          <a:xfrm>
            <a:off x="762719" y="2087564"/>
            <a:ext cx="10921525" cy="3514159"/>
          </a:xfrm>
          <a:prstGeom prst="rect">
            <a:avLst/>
          </a:prstGeom>
        </p:spPr>
      </p:pic>
    </p:spTree>
    <p:extLst>
      <p:ext uri="{BB962C8B-B14F-4D97-AF65-F5344CB8AC3E}">
        <p14:creationId xmlns:p14="http://schemas.microsoft.com/office/powerpoint/2010/main" xmlns="" val="303034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Investissement studio de danse</a:t>
            </a:r>
            <a:endParaRPr lang="fr-FR" dirty="0"/>
          </a:p>
        </p:txBody>
      </p:sp>
      <p:graphicFrame>
        <p:nvGraphicFramePr>
          <p:cNvPr id="5" name="Espace réservé du contenu 4"/>
          <p:cNvGraphicFramePr>
            <a:graphicFrameLocks noGrp="1"/>
          </p:cNvGraphicFramePr>
          <p:nvPr>
            <p:ph idx="1"/>
          </p:nvPr>
        </p:nvGraphicFramePr>
        <p:xfrm>
          <a:off x="862913" y="1430209"/>
          <a:ext cx="10515600" cy="5059680"/>
        </p:xfrm>
        <a:graphic>
          <a:graphicData uri="http://schemas.openxmlformats.org/drawingml/2006/table">
            <a:tbl>
              <a:tblPr firstRow="1" bandRow="1">
                <a:tableStyleId>{5C22544A-7EE6-4342-B048-85BDC9FD1C3A}</a:tableStyleId>
              </a:tblPr>
              <a:tblGrid>
                <a:gridCol w="2103120"/>
                <a:gridCol w="1507112"/>
                <a:gridCol w="2699128"/>
                <a:gridCol w="1568072"/>
                <a:gridCol w="2638168"/>
              </a:tblGrid>
              <a:tr h="370840">
                <a:tc gridSpan="2">
                  <a:txBody>
                    <a:bodyPr/>
                    <a:lstStyle/>
                    <a:p>
                      <a:r>
                        <a:rPr lang="fr-FR" dirty="0" smtClean="0"/>
                        <a:t>COÛT (TTC)</a:t>
                      </a:r>
                      <a:endParaRPr lang="fr-FR" dirty="0"/>
                    </a:p>
                  </a:txBody>
                  <a:tcPr/>
                </a:tc>
                <a:tc hMerge="1">
                  <a:txBody>
                    <a:bodyPr/>
                    <a:lstStyle/>
                    <a:p>
                      <a:endParaRPr lang="fr-FR" dirty="0"/>
                    </a:p>
                  </a:txBody>
                  <a:tcPr/>
                </a:tc>
                <a:tc gridSpan="2">
                  <a:txBody>
                    <a:bodyPr/>
                    <a:lstStyle/>
                    <a:p>
                      <a:r>
                        <a:rPr lang="fr-FR" dirty="0" smtClean="0"/>
                        <a:t>FINANCEMENT</a:t>
                      </a:r>
                      <a:endParaRPr lang="fr-FR" dirty="0"/>
                    </a:p>
                  </a:txBody>
                  <a:tcPr/>
                </a:tc>
                <a:tc hMerge="1">
                  <a:txBody>
                    <a:bodyPr/>
                    <a:lstStyle/>
                    <a:p>
                      <a:endParaRPr lang="fr-FR" dirty="0"/>
                    </a:p>
                  </a:txBody>
                  <a:tcPr/>
                </a:tc>
                <a:tc>
                  <a:txBody>
                    <a:bodyPr/>
                    <a:lstStyle/>
                    <a:p>
                      <a:r>
                        <a:rPr lang="fr-FR" dirty="0" smtClean="0"/>
                        <a:t>REMBOURSEMENT</a:t>
                      </a:r>
                      <a:endParaRPr lang="fr-FR" dirty="0"/>
                    </a:p>
                  </a:txBody>
                  <a:tcPr/>
                </a:tc>
              </a:tr>
              <a:tr h="370840">
                <a:tc>
                  <a:txBody>
                    <a:bodyPr/>
                    <a:lstStyle/>
                    <a:p>
                      <a:r>
                        <a:rPr lang="fr-FR" dirty="0" smtClean="0"/>
                        <a:t>Modulaire de 100m2</a:t>
                      </a:r>
                      <a:endParaRPr lang="fr-FR" dirty="0"/>
                    </a:p>
                  </a:txBody>
                  <a:tcPr/>
                </a:tc>
                <a:tc>
                  <a:txBody>
                    <a:bodyPr/>
                    <a:lstStyle/>
                    <a:p>
                      <a:pPr algn="ctr"/>
                      <a:r>
                        <a:rPr lang="fr-FR" b="1" dirty="0" smtClean="0"/>
                        <a:t>55310</a:t>
                      </a:r>
                      <a:endParaRPr lang="fr-FR" b="1" dirty="0"/>
                    </a:p>
                  </a:txBody>
                  <a:tcPr/>
                </a:tc>
                <a:tc>
                  <a:txBody>
                    <a:bodyPr/>
                    <a:lstStyle/>
                    <a:p>
                      <a:r>
                        <a:rPr lang="fr-FR" dirty="0" smtClean="0"/>
                        <a:t>EMPRUNT</a:t>
                      </a:r>
                      <a:r>
                        <a:rPr lang="fr-FR" baseline="0" dirty="0" smtClean="0"/>
                        <a:t> (CIC sur 7 ans)</a:t>
                      </a:r>
                      <a:endParaRPr lang="fr-FR" dirty="0"/>
                    </a:p>
                  </a:txBody>
                  <a:tcPr/>
                </a:tc>
                <a:tc>
                  <a:txBody>
                    <a:bodyPr/>
                    <a:lstStyle/>
                    <a:p>
                      <a:pPr algn="ctr"/>
                      <a:r>
                        <a:rPr lang="fr-FR" b="1" dirty="0" smtClean="0"/>
                        <a:t>50000</a:t>
                      </a:r>
                      <a:endParaRPr lang="fr-FR" b="1" dirty="0"/>
                    </a:p>
                  </a:txBody>
                  <a:tcPr/>
                </a:tc>
                <a:tc>
                  <a:txBody>
                    <a:bodyPr/>
                    <a:lstStyle/>
                    <a:p>
                      <a:pPr algn="ctr"/>
                      <a:r>
                        <a:rPr lang="fr-FR" b="1" dirty="0" smtClean="0"/>
                        <a:t>7502€</a:t>
                      </a:r>
                      <a:r>
                        <a:rPr lang="fr-FR" b="1" baseline="0" dirty="0" smtClean="0"/>
                        <a:t> 76 / an</a:t>
                      </a:r>
                      <a:endParaRPr lang="fr-FR" b="1" dirty="0"/>
                    </a:p>
                  </a:txBody>
                  <a:tcPr/>
                </a:tc>
              </a:tr>
              <a:tr h="370840">
                <a:tc>
                  <a:txBody>
                    <a:bodyPr/>
                    <a:lstStyle/>
                    <a:p>
                      <a:r>
                        <a:rPr lang="fr-FR" dirty="0" smtClean="0"/>
                        <a:t>Terrain</a:t>
                      </a:r>
                      <a:endParaRPr lang="fr-FR" dirty="0"/>
                    </a:p>
                  </a:txBody>
                  <a:tcPr/>
                </a:tc>
                <a:tc>
                  <a:txBody>
                    <a:bodyPr/>
                    <a:lstStyle/>
                    <a:p>
                      <a:pPr algn="ctr"/>
                      <a:r>
                        <a:rPr lang="fr-FR" b="1" dirty="0" smtClean="0"/>
                        <a:t>12000</a:t>
                      </a:r>
                      <a:endParaRPr lang="fr-FR" b="1" dirty="0"/>
                    </a:p>
                  </a:txBody>
                  <a:tcPr/>
                </a:tc>
                <a:tc>
                  <a:txBody>
                    <a:bodyPr/>
                    <a:lstStyle/>
                    <a:p>
                      <a:r>
                        <a:rPr lang="fr-FR" dirty="0" smtClean="0"/>
                        <a:t>AIDES:</a:t>
                      </a:r>
                      <a:endParaRPr lang="fr-FR" dirty="0"/>
                    </a:p>
                  </a:txBody>
                  <a:tcPr/>
                </a:tc>
                <a:tc>
                  <a:txBody>
                    <a:bodyPr/>
                    <a:lstStyle/>
                    <a:p>
                      <a:pPr algn="ctr"/>
                      <a:endParaRPr lang="fr-FR" b="1" dirty="0"/>
                    </a:p>
                  </a:txBody>
                  <a:tcPr/>
                </a:tc>
                <a:tc>
                  <a:txBody>
                    <a:bodyPr/>
                    <a:lstStyle/>
                    <a:p>
                      <a:pPr algn="ctr"/>
                      <a:r>
                        <a:rPr lang="fr-FR" b="1" u="sng" dirty="0" smtClean="0"/>
                        <a:t>Dépôt de garantie:</a:t>
                      </a:r>
                      <a:endParaRPr lang="fr-FR" b="1" u="sng" dirty="0"/>
                    </a:p>
                  </a:txBody>
                  <a:tcPr/>
                </a:tc>
              </a:tr>
              <a:tr h="370840">
                <a:tc>
                  <a:txBody>
                    <a:bodyPr/>
                    <a:lstStyle/>
                    <a:p>
                      <a:r>
                        <a:rPr lang="fr-FR" dirty="0" smtClean="0"/>
                        <a:t>Raccordement réseaux</a:t>
                      </a:r>
                      <a:endParaRPr lang="fr-FR" dirty="0"/>
                    </a:p>
                  </a:txBody>
                  <a:tcPr/>
                </a:tc>
                <a:tc>
                  <a:txBody>
                    <a:bodyPr/>
                    <a:lstStyle/>
                    <a:p>
                      <a:pPr algn="ctr"/>
                      <a:r>
                        <a:rPr lang="fr-FR" b="1" dirty="0" smtClean="0"/>
                        <a:t>6900</a:t>
                      </a:r>
                      <a:endParaRPr lang="fr-FR" b="1" dirty="0"/>
                    </a:p>
                  </a:txBody>
                  <a:tcPr/>
                </a:tc>
                <a:tc>
                  <a:txBody>
                    <a:bodyPr/>
                    <a:lstStyle/>
                    <a:p>
                      <a:r>
                        <a:rPr lang="fr-FR" dirty="0" smtClean="0"/>
                        <a:t>- Mairie</a:t>
                      </a:r>
                      <a:r>
                        <a:rPr lang="fr-FR" baseline="0" dirty="0" smtClean="0"/>
                        <a:t> </a:t>
                      </a:r>
                      <a:r>
                        <a:rPr lang="fr-FR" baseline="0" dirty="0" err="1" smtClean="0"/>
                        <a:t>marcheprime</a:t>
                      </a:r>
                      <a:endParaRPr lang="fr-FR" dirty="0"/>
                    </a:p>
                  </a:txBody>
                  <a:tcPr/>
                </a:tc>
                <a:tc>
                  <a:txBody>
                    <a:bodyPr/>
                    <a:lstStyle/>
                    <a:p>
                      <a:pPr algn="ctr"/>
                      <a:r>
                        <a:rPr lang="fr-FR" b="1" dirty="0" smtClean="0"/>
                        <a:t>20000</a:t>
                      </a:r>
                      <a:endParaRPr lang="fr-FR" b="1" dirty="0"/>
                    </a:p>
                  </a:txBody>
                  <a:tcPr/>
                </a:tc>
                <a:tc>
                  <a:txBody>
                    <a:bodyPr/>
                    <a:lstStyle/>
                    <a:p>
                      <a:pPr algn="ctr"/>
                      <a:r>
                        <a:rPr lang="fr-FR" b="1" smtClean="0"/>
                        <a:t>25000€ bloqués sur livret ouvert à cet effet</a:t>
                      </a:r>
                      <a:endParaRPr lang="fr-FR" b="1" dirty="0"/>
                    </a:p>
                  </a:txBody>
                  <a:tcPr/>
                </a:tc>
              </a:tr>
              <a:tr h="370840">
                <a:tc>
                  <a:txBody>
                    <a:bodyPr/>
                    <a:lstStyle/>
                    <a:p>
                      <a:r>
                        <a:rPr lang="fr-FR" dirty="0" smtClean="0"/>
                        <a:t>Architecte</a:t>
                      </a:r>
                      <a:endParaRPr lang="fr-FR" dirty="0"/>
                    </a:p>
                  </a:txBody>
                  <a:tcPr/>
                </a:tc>
                <a:tc>
                  <a:txBody>
                    <a:bodyPr/>
                    <a:lstStyle/>
                    <a:p>
                      <a:pPr algn="ctr"/>
                      <a:r>
                        <a:rPr lang="fr-FR" b="1" dirty="0" smtClean="0"/>
                        <a:t>5640</a:t>
                      </a:r>
                      <a:endParaRPr lang="fr-FR" b="1" dirty="0"/>
                    </a:p>
                  </a:txBody>
                  <a:tcPr/>
                </a:tc>
                <a:tc>
                  <a:txBody>
                    <a:bodyPr/>
                    <a:lstStyle/>
                    <a:p>
                      <a:r>
                        <a:rPr lang="fr-FR" dirty="0" smtClean="0"/>
                        <a:t>- Département</a:t>
                      </a:r>
                      <a:endParaRPr lang="fr-FR" dirty="0"/>
                    </a:p>
                  </a:txBody>
                  <a:tcPr/>
                </a:tc>
                <a:tc>
                  <a:txBody>
                    <a:bodyPr/>
                    <a:lstStyle/>
                    <a:p>
                      <a:pPr algn="ctr"/>
                      <a:r>
                        <a:rPr lang="fr-FR" b="1" dirty="0" smtClean="0"/>
                        <a:t>6000</a:t>
                      </a:r>
                      <a:endParaRPr lang="fr-FR" b="1" dirty="0"/>
                    </a:p>
                  </a:txBody>
                  <a:tcPr/>
                </a:tc>
                <a:tc>
                  <a:txBody>
                    <a:bodyPr/>
                    <a:lstStyle/>
                    <a:p>
                      <a:pPr algn="ctr"/>
                      <a:endParaRPr lang="fr-FR" b="1" dirty="0"/>
                    </a:p>
                  </a:txBody>
                  <a:tcPr/>
                </a:tc>
              </a:tr>
              <a:tr h="370840">
                <a:tc>
                  <a:txBody>
                    <a:bodyPr/>
                    <a:lstStyle/>
                    <a:p>
                      <a:r>
                        <a:rPr lang="fr-FR" dirty="0" smtClean="0"/>
                        <a:t>Taxes urbanisme</a:t>
                      </a:r>
                      <a:endParaRPr lang="fr-FR" dirty="0"/>
                    </a:p>
                  </a:txBody>
                  <a:tcPr/>
                </a:tc>
                <a:tc>
                  <a:txBody>
                    <a:bodyPr/>
                    <a:lstStyle/>
                    <a:p>
                      <a:pPr algn="ctr"/>
                      <a:r>
                        <a:rPr lang="fr-FR" b="1" dirty="0" smtClean="0"/>
                        <a:t>3000</a:t>
                      </a:r>
                      <a:endParaRPr lang="fr-FR" b="1" dirty="0"/>
                    </a:p>
                  </a:txBody>
                  <a:tcPr/>
                </a:tc>
                <a:tc>
                  <a:txBody>
                    <a:bodyPr/>
                    <a:lstStyle/>
                    <a:p>
                      <a:r>
                        <a:rPr lang="fr-FR" dirty="0" smtClean="0"/>
                        <a:t>Fonds propre du club</a:t>
                      </a:r>
                      <a:endParaRPr lang="fr-FR" dirty="0"/>
                    </a:p>
                  </a:txBody>
                  <a:tcPr/>
                </a:tc>
                <a:tc>
                  <a:txBody>
                    <a:bodyPr/>
                    <a:lstStyle/>
                    <a:p>
                      <a:pPr algn="ctr"/>
                      <a:r>
                        <a:rPr lang="fr-FR" b="1" dirty="0" smtClean="0"/>
                        <a:t>16350</a:t>
                      </a:r>
                      <a:endParaRPr lang="fr-FR" b="1" dirty="0"/>
                    </a:p>
                  </a:txBody>
                  <a:tcPr/>
                </a:tc>
                <a:tc>
                  <a:txBody>
                    <a:bodyPr/>
                    <a:lstStyle/>
                    <a:p>
                      <a:pPr algn="ctr"/>
                      <a:endParaRPr lang="fr-FR" b="1" dirty="0"/>
                    </a:p>
                  </a:txBody>
                  <a:tcPr/>
                </a:tc>
              </a:tr>
              <a:tr h="370840">
                <a:tc>
                  <a:txBody>
                    <a:bodyPr/>
                    <a:lstStyle/>
                    <a:p>
                      <a:r>
                        <a:rPr lang="fr-FR" dirty="0" smtClean="0"/>
                        <a:t>Aménagements intérieurs</a:t>
                      </a:r>
                      <a:endParaRPr lang="fr-FR" dirty="0"/>
                    </a:p>
                  </a:txBody>
                  <a:tcPr/>
                </a:tc>
                <a:tc>
                  <a:txBody>
                    <a:bodyPr/>
                    <a:lstStyle/>
                    <a:p>
                      <a:pPr algn="ctr"/>
                      <a:r>
                        <a:rPr lang="fr-FR" b="1" dirty="0" smtClean="0"/>
                        <a:t>9500</a:t>
                      </a:r>
                      <a:endParaRPr lang="fr-FR" b="1" dirty="0"/>
                    </a:p>
                  </a:txBody>
                  <a:tcPr/>
                </a:tc>
                <a:tc>
                  <a:txBody>
                    <a:bodyPr/>
                    <a:lstStyle/>
                    <a:p>
                      <a:endParaRPr lang="fr-FR"/>
                    </a:p>
                  </a:txBody>
                  <a:tcPr/>
                </a:tc>
                <a:tc>
                  <a:txBody>
                    <a:bodyPr/>
                    <a:lstStyle/>
                    <a:p>
                      <a:pPr algn="ctr"/>
                      <a:endParaRPr lang="fr-FR" b="1" dirty="0"/>
                    </a:p>
                  </a:txBody>
                  <a:tcPr/>
                </a:tc>
                <a:tc>
                  <a:txBody>
                    <a:bodyPr/>
                    <a:lstStyle/>
                    <a:p>
                      <a:pPr algn="ctr"/>
                      <a:endParaRPr lang="fr-FR" b="1" dirty="0"/>
                    </a:p>
                  </a:txBody>
                  <a:tcPr/>
                </a:tc>
              </a:tr>
              <a:tr h="370840">
                <a:tc>
                  <a:txBody>
                    <a:bodyPr/>
                    <a:lstStyle/>
                    <a:p>
                      <a:endParaRPr lang="fr-FR"/>
                    </a:p>
                  </a:txBody>
                  <a:tcPr/>
                </a:tc>
                <a:tc>
                  <a:txBody>
                    <a:bodyPr/>
                    <a:lstStyle/>
                    <a:p>
                      <a:pPr algn="ctr"/>
                      <a:endParaRPr lang="fr-FR" b="1" dirty="0"/>
                    </a:p>
                  </a:txBody>
                  <a:tcPr/>
                </a:tc>
                <a:tc>
                  <a:txBody>
                    <a:bodyPr/>
                    <a:lstStyle/>
                    <a:p>
                      <a:endParaRPr lang="fr-FR"/>
                    </a:p>
                  </a:txBody>
                  <a:tcPr/>
                </a:tc>
                <a:tc>
                  <a:txBody>
                    <a:bodyPr/>
                    <a:lstStyle/>
                    <a:p>
                      <a:pPr algn="ctr"/>
                      <a:endParaRPr lang="fr-FR" b="1" dirty="0"/>
                    </a:p>
                  </a:txBody>
                  <a:tcPr/>
                </a:tc>
                <a:tc>
                  <a:txBody>
                    <a:bodyPr/>
                    <a:lstStyle/>
                    <a:p>
                      <a:pPr algn="ctr"/>
                      <a:endParaRPr lang="fr-FR" b="1" dirty="0"/>
                    </a:p>
                  </a:txBody>
                  <a:tcPr/>
                </a:tc>
              </a:tr>
              <a:tr h="370840">
                <a:tc>
                  <a:txBody>
                    <a:bodyPr/>
                    <a:lstStyle/>
                    <a:p>
                      <a:pPr algn="r"/>
                      <a:r>
                        <a:rPr lang="fr-FR" dirty="0" smtClean="0"/>
                        <a:t>TOTAL:</a:t>
                      </a:r>
                      <a:endParaRPr lang="fr-FR" dirty="0"/>
                    </a:p>
                  </a:txBody>
                  <a:tcPr/>
                </a:tc>
                <a:tc>
                  <a:txBody>
                    <a:bodyPr/>
                    <a:lstStyle/>
                    <a:p>
                      <a:pPr algn="ctr"/>
                      <a:r>
                        <a:rPr lang="fr-FR" b="1" dirty="0" smtClean="0"/>
                        <a:t>92350</a:t>
                      </a:r>
                      <a:endParaRPr lang="fr-FR" b="1" dirty="0"/>
                    </a:p>
                  </a:txBody>
                  <a:tcPr/>
                </a:tc>
                <a:tc>
                  <a:txBody>
                    <a:bodyPr/>
                    <a:lstStyle/>
                    <a:p>
                      <a:pPr algn="r"/>
                      <a:r>
                        <a:rPr lang="fr-FR" dirty="0" smtClean="0"/>
                        <a:t>TOTAL:</a:t>
                      </a:r>
                      <a:endParaRPr lang="fr-FR" dirty="0"/>
                    </a:p>
                  </a:txBody>
                  <a:tcPr/>
                </a:tc>
                <a:tc>
                  <a:txBody>
                    <a:bodyPr/>
                    <a:lstStyle/>
                    <a:p>
                      <a:pPr algn="ctr"/>
                      <a:r>
                        <a:rPr lang="fr-FR" b="1" dirty="0" smtClean="0"/>
                        <a:t>92350</a:t>
                      </a:r>
                      <a:endParaRPr lang="fr-FR" b="1" dirty="0"/>
                    </a:p>
                  </a:txBody>
                  <a:tcPr/>
                </a:tc>
                <a:tc>
                  <a:txBody>
                    <a:bodyPr/>
                    <a:lstStyle/>
                    <a:p>
                      <a:pPr algn="ctr"/>
                      <a:endParaRPr lang="fr-FR" b="1" dirty="0"/>
                    </a:p>
                  </a:txBody>
                  <a:tcPr/>
                </a:tc>
              </a:tr>
              <a:tr h="370840">
                <a:tc gridSpan="5">
                  <a:txBody>
                    <a:bodyPr/>
                    <a:lstStyle/>
                    <a:p>
                      <a:r>
                        <a:rPr lang="fr-FR" b="1" dirty="0" smtClean="0"/>
                        <a:t>Fluides </a:t>
                      </a:r>
                      <a:r>
                        <a:rPr lang="fr-FR" dirty="0" smtClean="0"/>
                        <a:t>(eau,</a:t>
                      </a:r>
                      <a:r>
                        <a:rPr lang="fr-FR" baseline="0" dirty="0" smtClean="0"/>
                        <a:t> chauffage, électricité: prise en charge par la collectivité).</a:t>
                      </a:r>
                    </a:p>
                    <a:p>
                      <a:r>
                        <a:rPr lang="fr-FR" b="1" baseline="0" dirty="0" smtClean="0"/>
                        <a:t>Assurances</a:t>
                      </a:r>
                      <a:r>
                        <a:rPr lang="fr-FR" baseline="0" dirty="0" smtClean="0"/>
                        <a:t>: plus 150€, première année offerte par la société.</a:t>
                      </a:r>
                    </a:p>
                    <a:p>
                      <a:r>
                        <a:rPr lang="fr-FR" b="1" baseline="0" dirty="0" smtClean="0"/>
                        <a:t>Aménagements intérieurs</a:t>
                      </a:r>
                      <a:r>
                        <a:rPr lang="fr-FR" baseline="0" dirty="0" smtClean="0"/>
                        <a:t>: dossier de subvention commune et département pour 2020.</a:t>
                      </a:r>
                      <a:endParaRPr lang="fr-FR" dirty="0"/>
                    </a:p>
                  </a:txBody>
                  <a:tcPr/>
                </a:tc>
                <a:tc hMerge="1">
                  <a:txBody>
                    <a:bodyPr/>
                    <a:lstStyle/>
                    <a:p>
                      <a:pPr algn="ctr"/>
                      <a:endParaRPr lang="fr-FR" b="1" dirty="0"/>
                    </a:p>
                  </a:txBody>
                  <a:tcPr/>
                </a:tc>
                <a:tc hMerge="1">
                  <a:txBody>
                    <a:bodyPr/>
                    <a:lstStyle/>
                    <a:p>
                      <a:endParaRPr lang="fr-FR" dirty="0"/>
                    </a:p>
                  </a:txBody>
                  <a:tcPr/>
                </a:tc>
                <a:tc hMerge="1">
                  <a:txBody>
                    <a:bodyPr/>
                    <a:lstStyle/>
                    <a:p>
                      <a:pPr algn="ctr"/>
                      <a:endParaRPr lang="fr-FR" b="1" dirty="0"/>
                    </a:p>
                  </a:txBody>
                  <a:tcPr/>
                </a:tc>
                <a:tc hMerge="1">
                  <a:txBody>
                    <a:bodyPr/>
                    <a:lstStyle/>
                    <a:p>
                      <a:endParaRPr lang="fr-FR" dirty="0"/>
                    </a:p>
                  </a:txBody>
                  <a:tcPr/>
                </a:tc>
              </a:tr>
            </a:tbl>
          </a:graphicData>
        </a:graphic>
      </p:graphicFrame>
      <p:pic>
        <p:nvPicPr>
          <p:cNvPr id="4"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Action « ASEPT » </a:t>
            </a:r>
            <a:r>
              <a:rPr lang="fr-FR" sz="2400" dirty="0" smtClean="0"/>
              <a:t>convention avec </a:t>
            </a:r>
            <a:r>
              <a:rPr lang="fr-FR" sz="2400" b="1" dirty="0" smtClean="0"/>
              <a:t>A</a:t>
            </a:r>
            <a:r>
              <a:rPr lang="fr-FR" sz="2400" dirty="0" smtClean="0"/>
              <a:t>quitaine </a:t>
            </a:r>
            <a:r>
              <a:rPr lang="fr-FR" sz="2400" b="1" dirty="0" smtClean="0"/>
              <a:t>S</a:t>
            </a:r>
            <a:r>
              <a:rPr lang="fr-FR" sz="2400" dirty="0" smtClean="0"/>
              <a:t>ports </a:t>
            </a:r>
            <a:r>
              <a:rPr lang="fr-FR" sz="2400" b="1" dirty="0" smtClean="0"/>
              <a:t>P</a:t>
            </a:r>
            <a:r>
              <a:rPr lang="fr-FR" sz="2400" dirty="0" smtClean="0"/>
              <a:t>our </a:t>
            </a:r>
            <a:r>
              <a:rPr lang="fr-FR" sz="2400" b="1" dirty="0" smtClean="0"/>
              <a:t>T</a:t>
            </a:r>
            <a:r>
              <a:rPr lang="fr-FR" sz="2400" dirty="0" smtClean="0"/>
              <a:t>ous</a:t>
            </a:r>
            <a:endParaRPr lang="fr-FR" sz="2400" dirty="0"/>
          </a:p>
        </p:txBody>
      </p:sp>
      <p:graphicFrame>
        <p:nvGraphicFramePr>
          <p:cNvPr id="5" name="Espace réservé du contenu 4"/>
          <p:cNvGraphicFramePr>
            <a:graphicFrameLocks noGrp="1"/>
          </p:cNvGraphicFramePr>
          <p:nvPr>
            <p:ph idx="1"/>
          </p:nvPr>
        </p:nvGraphicFramePr>
        <p:xfrm>
          <a:off x="838200" y="1825625"/>
          <a:ext cx="10515600" cy="330708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r>
                        <a:rPr lang="fr-FR" dirty="0" smtClean="0"/>
                        <a:t>Prévisionnel recettes ateliers</a:t>
                      </a:r>
                      <a:endParaRPr lang="fr-FR" dirty="0"/>
                    </a:p>
                  </a:txBody>
                  <a:tcPr/>
                </a:tc>
                <a:tc>
                  <a:txBody>
                    <a:bodyPr/>
                    <a:lstStyle/>
                    <a:p>
                      <a:r>
                        <a:rPr lang="fr-FR" dirty="0" smtClean="0"/>
                        <a:t>Salaire animateur</a:t>
                      </a:r>
                    </a:p>
                    <a:p>
                      <a:r>
                        <a:rPr lang="fr-FR" dirty="0" smtClean="0"/>
                        <a:t>( salaire net, charges </a:t>
                      </a:r>
                      <a:r>
                        <a:rPr lang="fr-FR" baseline="0" dirty="0" smtClean="0"/>
                        <a:t>)</a:t>
                      </a:r>
                      <a:endParaRPr lang="fr-FR" dirty="0"/>
                    </a:p>
                  </a:txBody>
                  <a:tcPr/>
                </a:tc>
                <a:tc>
                  <a:txBody>
                    <a:bodyPr/>
                    <a:lstStyle/>
                    <a:p>
                      <a:r>
                        <a:rPr lang="fr-FR" dirty="0" smtClean="0"/>
                        <a:t>Frais de gestion COCDE (5%)</a:t>
                      </a:r>
                      <a:endParaRPr lang="fr-FR" dirty="0"/>
                    </a:p>
                  </a:txBody>
                  <a:tcPr/>
                </a:tc>
                <a:tc>
                  <a:txBody>
                    <a:bodyPr/>
                    <a:lstStyle/>
                    <a:p>
                      <a:r>
                        <a:rPr lang="fr-FR" smtClean="0"/>
                        <a:t>Réserve dépenses liées</a:t>
                      </a:r>
                      <a:r>
                        <a:rPr lang="fr-FR" baseline="0" smtClean="0"/>
                        <a:t> au fonctionnement</a:t>
                      </a:r>
                      <a:endParaRPr lang="fr-FR" dirty="0"/>
                    </a:p>
                  </a:txBody>
                  <a:tcPr/>
                </a:tc>
                <a:tc>
                  <a:txBody>
                    <a:bodyPr/>
                    <a:lstStyle/>
                    <a:p>
                      <a:endParaRPr lang="fr-FR" dirty="0"/>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r>
                        <a:rPr lang="fr-FR" dirty="0" smtClean="0"/>
                        <a:t>19900 € *</a:t>
                      </a:r>
                      <a:endParaRPr lang="fr-FR" dirty="0"/>
                    </a:p>
                  </a:txBody>
                  <a:tcPr/>
                </a:tc>
                <a:tc>
                  <a:txBody>
                    <a:bodyPr/>
                    <a:lstStyle/>
                    <a:p>
                      <a:r>
                        <a:rPr lang="fr-FR" dirty="0" smtClean="0"/>
                        <a:t>17500</a:t>
                      </a:r>
                      <a:r>
                        <a:rPr lang="fr-FR" baseline="0" dirty="0" smtClean="0"/>
                        <a:t> €</a:t>
                      </a:r>
                      <a:endParaRPr lang="fr-FR" dirty="0"/>
                    </a:p>
                  </a:txBody>
                  <a:tcPr/>
                </a:tc>
                <a:tc>
                  <a:txBody>
                    <a:bodyPr/>
                    <a:lstStyle/>
                    <a:p>
                      <a:r>
                        <a:rPr lang="fr-FR" dirty="0" smtClean="0"/>
                        <a:t>880 €</a:t>
                      </a:r>
                      <a:endParaRPr lang="fr-FR" dirty="0"/>
                    </a:p>
                  </a:txBody>
                  <a:tcPr/>
                </a:tc>
                <a:tc>
                  <a:txBody>
                    <a:bodyPr/>
                    <a:lstStyle/>
                    <a:p>
                      <a:r>
                        <a:rPr lang="fr-FR" dirty="0" smtClean="0"/>
                        <a:t>1500 € **</a:t>
                      </a:r>
                      <a:endParaRPr lang="fr-FR" dirty="0"/>
                    </a:p>
                  </a:txBody>
                  <a:tcPr/>
                </a:tc>
                <a:tc>
                  <a:txBody>
                    <a:bodyPr/>
                    <a:lstStyle/>
                    <a:p>
                      <a:endParaRPr lang="fr-FR"/>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gridSpan="5">
                  <a:txBody>
                    <a:bodyPr/>
                    <a:lstStyle/>
                    <a:p>
                      <a:r>
                        <a:rPr lang="fr-FR" dirty="0" smtClean="0"/>
                        <a:t>* : les</a:t>
                      </a:r>
                      <a:r>
                        <a:rPr lang="fr-FR" baseline="0" dirty="0" smtClean="0"/>
                        <a:t> recettes des ateliers payées par les collectivités à « ASPT » sont reversées par cet organisme directement au « COCDE » en tant qu’employeur.</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gridSpan="5">
                  <a:txBody>
                    <a:bodyPr/>
                    <a:lstStyle/>
                    <a:p>
                      <a:r>
                        <a:rPr lang="fr-FR" dirty="0" smtClean="0"/>
                        <a:t>**</a:t>
                      </a:r>
                      <a:r>
                        <a:rPr lang="fr-FR" baseline="0" dirty="0" smtClean="0"/>
                        <a:t> : </a:t>
                      </a:r>
                      <a:r>
                        <a:rPr lang="fr-FR" dirty="0" smtClean="0"/>
                        <a:t> adhésion annuelle« ASPT », licences</a:t>
                      </a:r>
                      <a:r>
                        <a:rPr lang="fr-FR" baseline="0" dirty="0" smtClean="0"/>
                        <a:t> adhérents pour certains ateliers, achats matériels pour réalisation ateliers.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pic>
        <p:nvPicPr>
          <p:cNvPr id="4"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a:t>4ème délibération : </a:t>
            </a:r>
          </a:p>
          <a:p>
            <a:pPr marL="0" lvl="0" indent="0">
              <a:buNone/>
            </a:pPr>
            <a:r>
              <a:rPr lang="fr-FR" sz="2400" dirty="0"/>
              <a:t>L’assemblée générale délibère sur le bilan financier </a:t>
            </a:r>
            <a:r>
              <a:rPr lang="fr-FR" sz="2400" dirty="0" smtClean="0"/>
              <a:t>2018/2019.</a:t>
            </a:r>
            <a:r>
              <a:rPr lang="fr-FR" sz="2400" dirty="0"/>
              <a:t> </a:t>
            </a:r>
          </a:p>
          <a:p>
            <a:pPr marL="0" lvl="0" indent="0">
              <a:buNone/>
            </a:pPr>
            <a:endParaRPr lang="fr-FR" dirty="0"/>
          </a:p>
          <a:p>
            <a:pPr lvl="1"/>
            <a:r>
              <a:rPr lang="fr-FR" dirty="0"/>
              <a:t>Le bilan financier </a:t>
            </a:r>
            <a:r>
              <a:rPr lang="fr-FR" dirty="0" smtClean="0"/>
              <a:t>2018/2019 </a:t>
            </a:r>
            <a:r>
              <a:rPr lang="fr-FR" dirty="0"/>
              <a:t>est approuvé à main levée :</a:t>
            </a:r>
          </a:p>
          <a:p>
            <a:pPr lvl="2"/>
            <a:r>
              <a:rPr lang="fr-FR" b="1" dirty="0" smtClean="0"/>
              <a:t>.. Voix pour</a:t>
            </a:r>
            <a:endParaRPr lang="fr-FR" dirty="0"/>
          </a:p>
          <a:p>
            <a:pPr lvl="2"/>
            <a:r>
              <a:rPr lang="fr-FR" dirty="0"/>
              <a:t>0 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p:txBody>
      </p:sp>
      <p:sp>
        <p:nvSpPr>
          <p:cNvPr id="4" name="Titre 1"/>
          <p:cNvSpPr>
            <a:spLocks noGrp="1"/>
          </p:cNvSpPr>
          <p:nvPr>
            <p:ph type="title"/>
          </p:nvPr>
        </p:nvSpPr>
        <p:spPr>
          <a:xfrm>
            <a:off x="1728074" y="255363"/>
            <a:ext cx="8577943" cy="1325563"/>
          </a:xfrm>
        </p:spPr>
        <p:txBody>
          <a:bodyPr>
            <a:normAutofit/>
          </a:bodyPr>
          <a:lstStyle/>
          <a:p>
            <a:pPr algn="ctr"/>
            <a:r>
              <a:rPr lang="fr-FR" sz="2800" b="1" dirty="0"/>
              <a:t>Approbation du Bilan financier </a:t>
            </a:r>
            <a:r>
              <a:rPr lang="fr-FR" sz="2800" b="1" dirty="0" smtClean="0"/>
              <a:t>2018/2019 </a:t>
            </a:r>
            <a:endParaRPr lang="fr-FR" sz="2800" b="1" dirty="0"/>
          </a:p>
        </p:txBody>
      </p:sp>
      <p:pic>
        <p:nvPicPr>
          <p:cNvPr id="7"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412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8074" y="255363"/>
            <a:ext cx="8577943" cy="1325563"/>
          </a:xfrm>
        </p:spPr>
        <p:txBody>
          <a:bodyPr/>
          <a:lstStyle/>
          <a:p>
            <a:pPr algn="ctr"/>
            <a:r>
              <a:rPr lang="fr-FR" b="1" dirty="0"/>
              <a:t>Ordre du Jour</a:t>
            </a:r>
          </a:p>
        </p:txBody>
      </p:sp>
      <p:sp>
        <p:nvSpPr>
          <p:cNvPr id="3" name="Espace réservé du contenu 2"/>
          <p:cNvSpPr>
            <a:spLocks noGrp="1"/>
          </p:cNvSpPr>
          <p:nvPr>
            <p:ph idx="1"/>
          </p:nvPr>
        </p:nvSpPr>
        <p:spPr/>
        <p:txBody>
          <a:bodyPr>
            <a:normAutofit fontScale="92500" lnSpcReduction="20000"/>
          </a:bodyPr>
          <a:lstStyle/>
          <a:p>
            <a:pPr lvl="0"/>
            <a:r>
              <a:rPr lang="fr-FR" dirty="0"/>
              <a:t>Validation du CR de l’AG </a:t>
            </a:r>
            <a:r>
              <a:rPr lang="fr-FR" dirty="0" smtClean="0"/>
              <a:t>2017 </a:t>
            </a:r>
            <a:r>
              <a:rPr lang="fr-FR" dirty="0"/>
              <a:t>/ </a:t>
            </a:r>
            <a:r>
              <a:rPr lang="fr-FR" dirty="0" smtClean="0"/>
              <a:t>2018</a:t>
            </a:r>
            <a:endParaRPr lang="fr-FR" dirty="0"/>
          </a:p>
          <a:p>
            <a:pPr lvl="0"/>
            <a:r>
              <a:rPr lang="fr-FR" dirty="0"/>
              <a:t>Allocution du Président</a:t>
            </a:r>
          </a:p>
          <a:p>
            <a:pPr lvl="0"/>
            <a:r>
              <a:rPr lang="fr-FR" dirty="0"/>
              <a:t>Compte rendu moral </a:t>
            </a:r>
            <a:r>
              <a:rPr lang="fr-FR" dirty="0" smtClean="0"/>
              <a:t>2018/2019 </a:t>
            </a:r>
            <a:r>
              <a:rPr lang="fr-FR" dirty="0"/>
              <a:t>et approbation,</a:t>
            </a:r>
          </a:p>
          <a:p>
            <a:pPr lvl="0"/>
            <a:r>
              <a:rPr lang="fr-FR" dirty="0"/>
              <a:t>Projet de développement </a:t>
            </a:r>
            <a:r>
              <a:rPr lang="fr-FR" dirty="0" smtClean="0"/>
              <a:t>2019/2020 </a:t>
            </a:r>
            <a:r>
              <a:rPr lang="fr-FR" dirty="0"/>
              <a:t>et approbation</a:t>
            </a:r>
            <a:r>
              <a:rPr lang="fr-FR" dirty="0" smtClean="0"/>
              <a:t>,</a:t>
            </a:r>
          </a:p>
          <a:p>
            <a:pPr lvl="0"/>
            <a:r>
              <a:rPr lang="fr-FR" dirty="0" smtClean="0"/>
              <a:t>Compte </a:t>
            </a:r>
            <a:r>
              <a:rPr lang="fr-FR" dirty="0"/>
              <a:t>rendu financier </a:t>
            </a:r>
            <a:r>
              <a:rPr lang="fr-FR" dirty="0" smtClean="0"/>
              <a:t>2018/2019 </a:t>
            </a:r>
            <a:r>
              <a:rPr lang="fr-FR" dirty="0"/>
              <a:t>et approbation,</a:t>
            </a:r>
          </a:p>
          <a:p>
            <a:pPr lvl="0"/>
            <a:r>
              <a:rPr lang="fr-FR" dirty="0"/>
              <a:t>Budget prévisionnel </a:t>
            </a:r>
            <a:r>
              <a:rPr lang="fr-FR" dirty="0" smtClean="0"/>
              <a:t>2019/2020 </a:t>
            </a:r>
            <a:r>
              <a:rPr lang="fr-FR" dirty="0"/>
              <a:t>et approbation</a:t>
            </a:r>
            <a:r>
              <a:rPr lang="fr-FR" dirty="0" smtClean="0"/>
              <a:t>,</a:t>
            </a:r>
          </a:p>
          <a:p>
            <a:pPr lvl="0"/>
            <a:r>
              <a:rPr lang="fr-FR" dirty="0" smtClean="0"/>
              <a:t>Modification des statuts du club </a:t>
            </a:r>
            <a:r>
              <a:rPr lang="fr-FR" sz="2200" dirty="0" smtClean="0"/>
              <a:t>(suppression de la boite postale du siège social)</a:t>
            </a:r>
          </a:p>
          <a:p>
            <a:pPr lvl="0"/>
            <a:r>
              <a:rPr lang="fr-FR" dirty="0" smtClean="0"/>
              <a:t>Validation du nouveau logo du club.</a:t>
            </a:r>
          </a:p>
          <a:p>
            <a:pPr lvl="0"/>
            <a:r>
              <a:rPr lang="fr-FR" dirty="0" smtClean="0"/>
              <a:t>Questions </a:t>
            </a:r>
            <a:r>
              <a:rPr lang="fr-FR" dirty="0"/>
              <a:t>diverses.</a:t>
            </a:r>
          </a:p>
          <a:p>
            <a:pPr lvl="0"/>
            <a:r>
              <a:rPr lang="fr-FR" dirty="0"/>
              <a:t>Clôture de l’AG par un verre de l’amitié.</a:t>
            </a:r>
          </a:p>
        </p:txBody>
      </p:sp>
      <p:pic>
        <p:nvPicPr>
          <p:cNvPr id="2050"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4866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28074" y="255363"/>
            <a:ext cx="9086230" cy="1325563"/>
          </a:xfrm>
        </p:spPr>
        <p:txBody>
          <a:bodyPr>
            <a:normAutofit/>
          </a:bodyPr>
          <a:lstStyle/>
          <a:p>
            <a:pPr algn="ctr"/>
            <a:r>
              <a:rPr lang="fr-FR" sz="3600" b="1" dirty="0"/>
              <a:t>Budget Prévisionnel </a:t>
            </a:r>
            <a:r>
              <a:rPr lang="fr-FR" sz="3600" b="1" dirty="0" smtClean="0"/>
              <a:t>2019/2020 et </a:t>
            </a:r>
            <a:r>
              <a:rPr lang="fr-FR" sz="3600" b="1" dirty="0"/>
              <a:t>approbation</a:t>
            </a:r>
          </a:p>
        </p:txBody>
      </p:sp>
      <p:sp>
        <p:nvSpPr>
          <p:cNvPr id="8" name="Rectangle 4"/>
          <p:cNvSpPr txBox="1">
            <a:spLocks noChangeArrowheads="1"/>
          </p:cNvSpPr>
          <p:nvPr/>
        </p:nvSpPr>
        <p:spPr bwMode="auto">
          <a:xfrm>
            <a:off x="536741" y="1358803"/>
            <a:ext cx="1116758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pPr marL="0" lvl="1" indent="0">
              <a:lnSpc>
                <a:spcPct val="90000"/>
              </a:lnSpc>
              <a:buNone/>
            </a:pPr>
            <a:r>
              <a:rPr lang="fr-FR" altLang="fr-FR" sz="3200" dirty="0">
                <a:latin typeface="+mn-lt"/>
              </a:rPr>
              <a:t>Le </a:t>
            </a:r>
            <a:r>
              <a:rPr lang="fr-FR" sz="3200" dirty="0">
                <a:latin typeface="+mn-lt"/>
              </a:rPr>
              <a:t>Budget Prévisionnel </a:t>
            </a:r>
            <a:r>
              <a:rPr lang="fr-FR" sz="3200" dirty="0" smtClean="0">
                <a:latin typeface="+mn-lt"/>
              </a:rPr>
              <a:t>2019/2020 </a:t>
            </a:r>
            <a:r>
              <a:rPr lang="fr-FR" altLang="fr-FR" sz="3200" dirty="0">
                <a:latin typeface="+mn-lt"/>
              </a:rPr>
              <a:t>est présenté en plusieurs étapes (hors sections et avec sections) :</a:t>
            </a:r>
          </a:p>
          <a:p>
            <a:pPr marL="771525" lvl="2" indent="-228600">
              <a:lnSpc>
                <a:spcPct val="90000"/>
              </a:lnSpc>
              <a:buFont typeface="Arial" panose="020B0604020202020204" pitchFamily="34" charset="0"/>
              <a:buChar char="•"/>
            </a:pPr>
            <a:r>
              <a:rPr lang="fr-FR" altLang="fr-FR" sz="3200" dirty="0">
                <a:latin typeface="+mn-lt"/>
              </a:rPr>
              <a:t>Budget prévisionnel du Club pour l’année </a:t>
            </a:r>
            <a:r>
              <a:rPr lang="fr-FR" altLang="fr-FR" sz="3200" dirty="0" smtClean="0">
                <a:latin typeface="+mn-lt"/>
              </a:rPr>
              <a:t>2019/2020</a:t>
            </a:r>
            <a:endParaRPr lang="fr-FR" altLang="fr-FR" sz="3200" dirty="0">
              <a:latin typeface="+mn-lt"/>
            </a:endParaRPr>
          </a:p>
          <a:p>
            <a:pPr marL="771525" lvl="2" indent="-228600">
              <a:lnSpc>
                <a:spcPct val="90000"/>
              </a:lnSpc>
              <a:buFont typeface="Arial" panose="020B0604020202020204" pitchFamily="34" charset="0"/>
              <a:buChar char="•"/>
            </a:pPr>
            <a:r>
              <a:rPr lang="fr-FR" altLang="fr-FR" sz="3200" dirty="0">
                <a:latin typeface="+mn-lt"/>
              </a:rPr>
              <a:t>Budget prévisionnel des Comptes consolidés du Club pour l’année </a:t>
            </a:r>
            <a:r>
              <a:rPr lang="fr-FR" altLang="fr-FR" sz="3200" dirty="0" smtClean="0">
                <a:latin typeface="+mn-lt"/>
              </a:rPr>
              <a:t>2019/2020</a:t>
            </a:r>
            <a:endParaRPr lang="fr-FR" altLang="fr-FR" sz="3200" dirty="0">
              <a:latin typeface="+mn-lt"/>
            </a:endParaRPr>
          </a:p>
        </p:txBody>
      </p:sp>
      <p:pic>
        <p:nvPicPr>
          <p:cNvPr id="11"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1525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28074" y="48099"/>
            <a:ext cx="8577943" cy="1325563"/>
          </a:xfrm>
        </p:spPr>
        <p:txBody>
          <a:bodyPr>
            <a:normAutofit/>
          </a:bodyPr>
          <a:lstStyle/>
          <a:p>
            <a:pPr marL="542925" lvl="2" algn="ctr" rtl="0">
              <a:lnSpc>
                <a:spcPct val="90000"/>
              </a:lnSpc>
              <a:spcBef>
                <a:spcPct val="0"/>
              </a:spcBef>
            </a:pPr>
            <a:r>
              <a:rPr lang="fr-FR" altLang="fr-FR" sz="2800" b="1" kern="1200" dirty="0">
                <a:solidFill>
                  <a:schemeClr val="tx1"/>
                </a:solidFill>
                <a:latin typeface="+mj-lt"/>
                <a:ea typeface="+mj-ea"/>
                <a:cs typeface="+mj-cs"/>
              </a:rPr>
              <a:t>Budget prévisionnel du Club pour l’année </a:t>
            </a:r>
            <a:r>
              <a:rPr lang="fr-FR" altLang="fr-FR" sz="2800" b="1" kern="1200" dirty="0" smtClean="0">
                <a:solidFill>
                  <a:schemeClr val="tx1"/>
                </a:solidFill>
                <a:latin typeface="+mj-lt"/>
                <a:ea typeface="+mj-ea"/>
                <a:cs typeface="+mj-cs"/>
              </a:rPr>
              <a:t>2019/2020</a:t>
            </a:r>
            <a:endParaRPr lang="fr-FR" altLang="fr-FR" sz="2800" b="1" kern="1200" dirty="0">
              <a:solidFill>
                <a:schemeClr val="tx1"/>
              </a:solidFill>
              <a:latin typeface="+mj-lt"/>
              <a:ea typeface="+mj-ea"/>
              <a:cs typeface="+mj-cs"/>
            </a:endParaRPr>
          </a:p>
        </p:txBody>
      </p:sp>
      <p:pic>
        <p:nvPicPr>
          <p:cNvPr id="7"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4"/>
          <p:cNvSpPr txBox="1">
            <a:spLocks noChangeArrowheads="1"/>
          </p:cNvSpPr>
          <p:nvPr/>
        </p:nvSpPr>
        <p:spPr bwMode="auto">
          <a:xfrm>
            <a:off x="2356422" y="1518158"/>
            <a:ext cx="8351837"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pic>
        <p:nvPicPr>
          <p:cNvPr id="2" name="Image 1"/>
          <p:cNvPicPr>
            <a:picLocks noChangeAspect="1"/>
          </p:cNvPicPr>
          <p:nvPr/>
        </p:nvPicPr>
        <p:blipFill>
          <a:blip r:embed="rId3" cstate="print"/>
          <a:stretch>
            <a:fillRect/>
          </a:stretch>
        </p:blipFill>
        <p:spPr>
          <a:xfrm>
            <a:off x="1154820" y="1265594"/>
            <a:ext cx="9724449" cy="5292877"/>
          </a:xfrm>
          <a:prstGeom prst="rect">
            <a:avLst/>
          </a:prstGeom>
        </p:spPr>
      </p:pic>
    </p:spTree>
    <p:extLst>
      <p:ext uri="{BB962C8B-B14F-4D97-AF65-F5344CB8AC3E}">
        <p14:creationId xmlns:p14="http://schemas.microsoft.com/office/powerpoint/2010/main" xmlns="" val="1102107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28074" y="48099"/>
            <a:ext cx="8577943" cy="1325563"/>
          </a:xfrm>
        </p:spPr>
        <p:txBody>
          <a:bodyPr>
            <a:normAutofit/>
          </a:bodyPr>
          <a:lstStyle/>
          <a:p>
            <a:pPr marL="542925" lvl="2" algn="ctr" rtl="0">
              <a:lnSpc>
                <a:spcPct val="90000"/>
              </a:lnSpc>
              <a:spcBef>
                <a:spcPct val="0"/>
              </a:spcBef>
            </a:pPr>
            <a:r>
              <a:rPr lang="fr-FR" altLang="fr-FR" sz="2800" b="1" kern="1200" dirty="0">
                <a:solidFill>
                  <a:schemeClr val="tx1"/>
                </a:solidFill>
                <a:latin typeface="+mj-lt"/>
                <a:ea typeface="+mj-ea"/>
                <a:cs typeface="+mj-cs"/>
              </a:rPr>
              <a:t>Budget prévisionnel des Comptes consolidés du Club pour l’année </a:t>
            </a:r>
            <a:r>
              <a:rPr lang="fr-FR" altLang="fr-FR" sz="2800" b="1" kern="1200" dirty="0" smtClean="0">
                <a:solidFill>
                  <a:schemeClr val="tx1"/>
                </a:solidFill>
                <a:latin typeface="+mj-lt"/>
                <a:ea typeface="+mj-ea"/>
                <a:cs typeface="+mj-cs"/>
              </a:rPr>
              <a:t>2019/2020</a:t>
            </a:r>
            <a:endParaRPr lang="fr-FR" altLang="fr-FR" sz="2800" b="1" kern="1200" dirty="0">
              <a:solidFill>
                <a:schemeClr val="tx1"/>
              </a:solidFill>
              <a:latin typeface="+mj-lt"/>
              <a:ea typeface="+mj-ea"/>
              <a:cs typeface="+mj-cs"/>
            </a:endParaRPr>
          </a:p>
        </p:txBody>
      </p:sp>
      <p:pic>
        <p:nvPicPr>
          <p:cNvPr id="7"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4"/>
          <p:cNvSpPr txBox="1">
            <a:spLocks noChangeArrowheads="1"/>
          </p:cNvSpPr>
          <p:nvPr/>
        </p:nvSpPr>
        <p:spPr bwMode="auto">
          <a:xfrm>
            <a:off x="2356422" y="1518158"/>
            <a:ext cx="8351837"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a:p>
            <a:endParaRPr lang="fr-FR" altLang="fr-FR"/>
          </a:p>
        </p:txBody>
      </p:sp>
      <p:sp>
        <p:nvSpPr>
          <p:cNvPr id="11" name="Rectangle 4"/>
          <p:cNvSpPr txBox="1">
            <a:spLocks noChangeArrowheads="1"/>
          </p:cNvSpPr>
          <p:nvPr/>
        </p:nvSpPr>
        <p:spPr bwMode="auto">
          <a:xfrm>
            <a:off x="198438" y="1239838"/>
            <a:ext cx="8351837"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80975" indent="-180975">
              <a:spcBef>
                <a:spcPct val="20000"/>
              </a:spcBef>
              <a:buClr>
                <a:srgbClr val="0066B3"/>
              </a:buClr>
              <a:buSzPct val="120000"/>
              <a:buFont typeface="Wingdings" panose="05000000000000000000" pitchFamily="2" charset="2"/>
              <a:buChar char="§"/>
              <a:defRPr sz="2400">
                <a:solidFill>
                  <a:schemeClr val="tx1"/>
                </a:solidFill>
                <a:latin typeface="Tahoma" panose="020B0604030504040204" pitchFamily="34" charset="0"/>
              </a:defRPr>
            </a:lvl1pPr>
            <a:lvl2pPr indent="-274638">
              <a:spcBef>
                <a:spcPct val="20000"/>
              </a:spcBef>
              <a:buClr>
                <a:srgbClr val="0066B3"/>
              </a:buClr>
              <a:buChar char="•"/>
              <a:defRPr sz="2000">
                <a:solidFill>
                  <a:schemeClr val="tx1"/>
                </a:solidFill>
                <a:latin typeface="Tahoma" panose="020B0604030504040204" pitchFamily="34" charset="0"/>
              </a:defRPr>
            </a:lvl2pPr>
            <a:lvl3pPr marL="714375" indent="-255588">
              <a:spcBef>
                <a:spcPct val="20000"/>
              </a:spcBef>
              <a:buClr>
                <a:srgbClr val="0066B3"/>
              </a:buClr>
              <a:buFont typeface="Wingdings" panose="05000000000000000000" pitchFamily="2" charset="2"/>
              <a:buChar char="Ø"/>
              <a:defRPr>
                <a:solidFill>
                  <a:schemeClr val="tx1"/>
                </a:solidFill>
                <a:latin typeface="Tahoma" panose="020B0604030504040204" pitchFamily="34" charset="0"/>
              </a:defRPr>
            </a:lvl3pPr>
            <a:lvl4pPr marL="904875" indent="-188913">
              <a:spcBef>
                <a:spcPct val="20000"/>
              </a:spcBef>
              <a:buClr>
                <a:srgbClr val="0066B3"/>
              </a:buClr>
              <a:buFont typeface="Arial" panose="020B0604020202020204" pitchFamily="34" charset="0"/>
              <a:buChar char="–"/>
              <a:defRPr sz="1600">
                <a:solidFill>
                  <a:schemeClr val="tx1"/>
                </a:solidFill>
                <a:latin typeface="Tahoma" panose="020B0604030504040204" pitchFamily="34" charset="0"/>
              </a:defRPr>
            </a:lvl4pPr>
            <a:lvl5pPr marL="1076325" indent="-169863">
              <a:spcBef>
                <a:spcPct val="20000"/>
              </a:spcBef>
              <a:buClr>
                <a:srgbClr val="0066B3"/>
              </a:buClr>
              <a:buFont typeface="Wingdings" panose="05000000000000000000" pitchFamily="2" charset="2"/>
              <a:buChar char="§"/>
              <a:defRPr sz="1400">
                <a:solidFill>
                  <a:schemeClr val="tx1"/>
                </a:solidFill>
                <a:latin typeface="Tahoma" panose="020B0604030504040204" pitchFamily="34" charset="0"/>
              </a:defRPr>
            </a:lvl5pPr>
            <a:lvl6pPr marL="15335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6pPr>
            <a:lvl7pPr marL="19907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7pPr>
            <a:lvl8pPr marL="24479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8pPr>
            <a:lvl9pPr marL="2905125" indent="-169863" eaLnBrk="0" fontAlgn="base" hangingPunct="0">
              <a:spcBef>
                <a:spcPct val="20000"/>
              </a:spcBef>
              <a:spcAft>
                <a:spcPct val="0"/>
              </a:spcAft>
              <a:buClr>
                <a:srgbClr val="0066B3"/>
              </a:buClr>
              <a:buFont typeface="Wingdings" panose="05000000000000000000" pitchFamily="2" charset="2"/>
              <a:buChar char="§"/>
              <a:defRPr sz="1400">
                <a:solidFill>
                  <a:schemeClr val="tx1"/>
                </a:solidFill>
                <a:latin typeface="Tahoma" panose="020B0604030504040204" pitchFamily="34" charset="0"/>
              </a:defRPr>
            </a:lvl9pPr>
          </a:lstStyle>
          <a:p>
            <a:endParaRPr lang="fr-FR" altLang="fr-FR" dirty="0"/>
          </a:p>
          <a:p>
            <a:endParaRPr lang="fr-FR" altLang="fr-FR" dirty="0"/>
          </a:p>
          <a:p>
            <a:endParaRPr lang="fr-FR" altLang="fr-FR" dirty="0"/>
          </a:p>
          <a:p>
            <a:endParaRPr lang="fr-FR" altLang="fr-FR" dirty="0"/>
          </a:p>
          <a:p>
            <a:endParaRPr lang="fr-FR" altLang="fr-FR" dirty="0"/>
          </a:p>
          <a:p>
            <a:endParaRPr lang="fr-FR" altLang="fr-FR" dirty="0"/>
          </a:p>
          <a:p>
            <a:endParaRPr lang="fr-FR" altLang="fr-FR" dirty="0"/>
          </a:p>
          <a:p>
            <a:endParaRPr lang="fr-FR" altLang="fr-FR" dirty="0"/>
          </a:p>
          <a:p>
            <a:endParaRPr lang="fr-FR" altLang="fr-FR" dirty="0"/>
          </a:p>
          <a:p>
            <a:endParaRPr lang="fr-FR" altLang="fr-FR" dirty="0"/>
          </a:p>
          <a:p>
            <a:endParaRPr lang="fr-FR" altLang="fr-FR" dirty="0"/>
          </a:p>
        </p:txBody>
      </p:sp>
      <p:pic>
        <p:nvPicPr>
          <p:cNvPr id="3" name="Image 2"/>
          <p:cNvPicPr>
            <a:picLocks noChangeAspect="1"/>
          </p:cNvPicPr>
          <p:nvPr/>
        </p:nvPicPr>
        <p:blipFill>
          <a:blip r:embed="rId3" cstate="print"/>
          <a:stretch>
            <a:fillRect/>
          </a:stretch>
        </p:blipFill>
        <p:spPr>
          <a:xfrm>
            <a:off x="1253341" y="1518158"/>
            <a:ext cx="9720151" cy="4765934"/>
          </a:xfrm>
          <a:prstGeom prst="rect">
            <a:avLst/>
          </a:prstGeom>
        </p:spPr>
      </p:pic>
    </p:spTree>
    <p:extLst>
      <p:ext uri="{BB962C8B-B14F-4D97-AF65-F5344CB8AC3E}">
        <p14:creationId xmlns:p14="http://schemas.microsoft.com/office/powerpoint/2010/main" xmlns="" val="2444041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a:t>5ème délibération : </a:t>
            </a:r>
          </a:p>
          <a:p>
            <a:pPr marL="0" lvl="0" indent="0">
              <a:buNone/>
            </a:pPr>
            <a:r>
              <a:rPr lang="fr-FR" sz="2400" dirty="0"/>
              <a:t>L’assemblée générale délibère sur le Budget prévisionnel </a:t>
            </a:r>
            <a:r>
              <a:rPr lang="fr-FR" sz="2400" dirty="0" smtClean="0"/>
              <a:t>2019/2020.</a:t>
            </a:r>
            <a:r>
              <a:rPr lang="fr-FR" sz="2400" dirty="0"/>
              <a:t> </a:t>
            </a:r>
          </a:p>
          <a:p>
            <a:pPr marL="0" lvl="0" indent="0">
              <a:buNone/>
            </a:pPr>
            <a:endParaRPr lang="fr-FR" dirty="0"/>
          </a:p>
          <a:p>
            <a:pPr lvl="1"/>
            <a:r>
              <a:rPr lang="fr-FR" dirty="0"/>
              <a:t>Le Budget prévisionnel </a:t>
            </a:r>
            <a:r>
              <a:rPr lang="fr-FR" dirty="0" smtClean="0"/>
              <a:t>2019/2020 </a:t>
            </a:r>
            <a:r>
              <a:rPr lang="fr-FR" dirty="0"/>
              <a:t>est approuvé à main levée :</a:t>
            </a:r>
          </a:p>
          <a:p>
            <a:pPr lvl="2"/>
            <a:r>
              <a:rPr lang="fr-FR" b="1" dirty="0" smtClean="0"/>
              <a:t>.. </a:t>
            </a:r>
            <a:r>
              <a:rPr lang="fr-FR" b="1" dirty="0"/>
              <a:t>Voix </a:t>
            </a:r>
            <a:r>
              <a:rPr lang="fr-FR" b="1" dirty="0" smtClean="0"/>
              <a:t>pour</a:t>
            </a:r>
            <a:endParaRPr lang="fr-FR" dirty="0"/>
          </a:p>
          <a:p>
            <a:pPr lvl="2"/>
            <a:r>
              <a:rPr lang="fr-FR" dirty="0"/>
              <a:t>0 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a:p>
            <a:pPr marL="914400" lvl="2" indent="0">
              <a:lnSpc>
                <a:spcPct val="100000"/>
              </a:lnSpc>
              <a:spcBef>
                <a:spcPts val="0"/>
              </a:spcBef>
              <a:buNone/>
            </a:pPr>
            <a:endParaRPr lang="fr-FR" sz="2600" dirty="0"/>
          </a:p>
        </p:txBody>
      </p:sp>
      <p:sp>
        <p:nvSpPr>
          <p:cNvPr id="4" name="Titre 1"/>
          <p:cNvSpPr>
            <a:spLocks noGrp="1"/>
          </p:cNvSpPr>
          <p:nvPr>
            <p:ph type="title"/>
          </p:nvPr>
        </p:nvSpPr>
        <p:spPr>
          <a:xfrm>
            <a:off x="1728074" y="255363"/>
            <a:ext cx="8577943" cy="1325563"/>
          </a:xfrm>
        </p:spPr>
        <p:txBody>
          <a:bodyPr>
            <a:normAutofit/>
          </a:bodyPr>
          <a:lstStyle/>
          <a:p>
            <a:pPr marL="542925" lvl="2" algn="ctr" rtl="0">
              <a:lnSpc>
                <a:spcPct val="90000"/>
              </a:lnSpc>
              <a:spcBef>
                <a:spcPct val="0"/>
              </a:spcBef>
            </a:pPr>
            <a:r>
              <a:rPr lang="fr-FR" altLang="fr-FR" sz="2800" b="1" kern="1200" dirty="0">
                <a:solidFill>
                  <a:schemeClr val="tx1"/>
                </a:solidFill>
                <a:latin typeface="+mj-lt"/>
                <a:ea typeface="+mj-ea"/>
                <a:cs typeface="+mj-cs"/>
              </a:rPr>
              <a:t>Budget prévisionnel des Comptes consolidés du Club pour l’année </a:t>
            </a:r>
            <a:r>
              <a:rPr lang="fr-FR" altLang="fr-FR" sz="2800" b="1" kern="1200" dirty="0" smtClean="0">
                <a:solidFill>
                  <a:schemeClr val="tx1"/>
                </a:solidFill>
                <a:latin typeface="+mj-lt"/>
                <a:ea typeface="+mj-ea"/>
                <a:cs typeface="+mj-cs"/>
              </a:rPr>
              <a:t>2019/2020</a:t>
            </a:r>
            <a:endParaRPr lang="fr-FR" sz="2800" b="1" kern="1200" dirty="0">
              <a:solidFill>
                <a:schemeClr val="tx1"/>
              </a:solidFill>
              <a:latin typeface="+mj-lt"/>
              <a:ea typeface="+mj-ea"/>
              <a:cs typeface="+mj-cs"/>
            </a:endParaRPr>
          </a:p>
        </p:txBody>
      </p:sp>
      <p:pic>
        <p:nvPicPr>
          <p:cNvPr id="7" name="Picture 2" descr="logoécureui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314" y="143032"/>
            <a:ext cx="1215771" cy="1215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3977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dirty="0" smtClean="0"/>
              <a:t>Modification des statuts du club</a:t>
            </a:r>
            <a:endParaRPr lang="fr-FR" dirty="0"/>
          </a:p>
        </p:txBody>
      </p:sp>
      <p:sp>
        <p:nvSpPr>
          <p:cNvPr id="3" name="Espace réservé du contenu 2"/>
          <p:cNvSpPr>
            <a:spLocks noGrp="1"/>
          </p:cNvSpPr>
          <p:nvPr>
            <p:ph idx="1"/>
          </p:nvPr>
        </p:nvSpPr>
        <p:spPr>
          <a:xfrm>
            <a:off x="838200" y="1825624"/>
            <a:ext cx="10515600" cy="4756407"/>
          </a:xfrm>
        </p:spPr>
        <p:txBody>
          <a:bodyPr>
            <a:normAutofit fontScale="92500" lnSpcReduction="10000"/>
          </a:bodyPr>
          <a:lstStyle/>
          <a:p>
            <a:r>
              <a:rPr lang="fr-FR" dirty="0" smtClean="0"/>
              <a:t>Le club ayant depuis un an une adresse postale à son siège, le bureau a décidé </a:t>
            </a:r>
            <a:r>
              <a:rPr lang="fr-FR" b="1" dirty="0" smtClean="0"/>
              <a:t>la clôture de la boite postale </a:t>
            </a:r>
            <a:r>
              <a:rPr lang="fr-FR" dirty="0" smtClean="0"/>
              <a:t>qu’il détenait au bureau de poste de Marcheprime </a:t>
            </a:r>
            <a:r>
              <a:rPr lang="fr-FR" b="1" dirty="0" smtClean="0"/>
              <a:t>a compter du 01/01/2020</a:t>
            </a:r>
          </a:p>
          <a:p>
            <a:pPr algn="ctr"/>
            <a:r>
              <a:rPr lang="fr-FR" dirty="0" smtClean="0"/>
              <a:t>Son siège social au 11 </a:t>
            </a:r>
            <a:r>
              <a:rPr lang="fr-FR" dirty="0" err="1" smtClean="0"/>
              <a:t>Blieck</a:t>
            </a:r>
            <a:r>
              <a:rPr lang="fr-FR" dirty="0" smtClean="0"/>
              <a:t> ayant son adresse postale ainsi repérée: </a:t>
            </a:r>
            <a:r>
              <a:rPr lang="fr-FR" b="1" dirty="0" smtClean="0"/>
              <a:t>11 A rue Jacques BLIECK</a:t>
            </a:r>
          </a:p>
          <a:p>
            <a:endParaRPr lang="fr-FR" b="1" dirty="0" smtClean="0"/>
          </a:p>
          <a:p>
            <a:pPr algn="ctr">
              <a:buNone/>
            </a:pPr>
            <a:r>
              <a:rPr lang="fr-FR" b="1" dirty="0" smtClean="0"/>
              <a:t>Il convient de modifier l’intitulé du siège social dans les statuts          </a:t>
            </a:r>
          </a:p>
          <a:p>
            <a:pPr algn="ctr">
              <a:buNone/>
            </a:pPr>
            <a:r>
              <a:rPr lang="fr-FR" b="1" dirty="0" smtClean="0"/>
              <a:t> et d’en informer les différents organismes</a:t>
            </a:r>
          </a:p>
          <a:p>
            <a:pPr algn="ctr">
              <a:buNone/>
            </a:pPr>
            <a:r>
              <a:rPr lang="fr-FR" b="1" dirty="0" smtClean="0"/>
              <a:t>	</a:t>
            </a:r>
          </a:p>
          <a:p>
            <a:pPr>
              <a:buNone/>
            </a:pPr>
            <a:r>
              <a:rPr lang="fr-FR" b="1" dirty="0" smtClean="0"/>
              <a:t> . </a:t>
            </a:r>
            <a:r>
              <a:rPr lang="fr-FR" dirty="0" smtClean="0"/>
              <a:t>L’adresse postale reste donc </a:t>
            </a:r>
            <a:r>
              <a:rPr lang="fr-FR" b="1" dirty="0" smtClean="0"/>
              <a:t>11A rue Jacques BLIECK.</a:t>
            </a:r>
          </a:p>
          <a:p>
            <a:pPr>
              <a:buNone/>
            </a:pPr>
            <a:r>
              <a:rPr lang="fr-FR" b="1" dirty="0" smtClean="0"/>
              <a:t> . </a:t>
            </a:r>
            <a:r>
              <a:rPr lang="fr-FR" dirty="0" smtClean="0"/>
              <a:t>L’adresse du bureau du club est au </a:t>
            </a:r>
            <a:r>
              <a:rPr lang="fr-FR" b="1" dirty="0" smtClean="0"/>
              <a:t>5 rue Jacques BLIECK.</a:t>
            </a:r>
          </a:p>
        </p:txBody>
      </p:sp>
      <p:pic>
        <p:nvPicPr>
          <p:cNvPr id="4"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smtClean="0"/>
              <a:t>6ème </a:t>
            </a:r>
            <a:r>
              <a:rPr lang="fr-FR" b="1" dirty="0"/>
              <a:t>délibération : </a:t>
            </a:r>
          </a:p>
          <a:p>
            <a:pPr marL="0" lvl="0" indent="0">
              <a:buNone/>
            </a:pPr>
            <a:r>
              <a:rPr lang="fr-FR" sz="2400" dirty="0"/>
              <a:t>L’assemblée générale délibère sur </a:t>
            </a:r>
            <a:r>
              <a:rPr lang="fr-FR" sz="2400" dirty="0" smtClean="0"/>
              <a:t>la modification des statuts du club.</a:t>
            </a:r>
            <a:r>
              <a:rPr lang="fr-FR" sz="2400" dirty="0"/>
              <a:t> </a:t>
            </a:r>
          </a:p>
          <a:p>
            <a:pPr marL="0" lvl="0" indent="0">
              <a:buNone/>
            </a:pPr>
            <a:endParaRPr lang="fr-FR" dirty="0"/>
          </a:p>
          <a:p>
            <a:pPr lvl="1"/>
            <a:r>
              <a:rPr lang="fr-FR" dirty="0" smtClean="0"/>
              <a:t>La modification est </a:t>
            </a:r>
            <a:r>
              <a:rPr lang="fr-FR" dirty="0"/>
              <a:t>approuvé à main levée :</a:t>
            </a:r>
          </a:p>
          <a:p>
            <a:pPr lvl="2"/>
            <a:r>
              <a:rPr lang="fr-FR" b="1" dirty="0" smtClean="0"/>
              <a:t>.. </a:t>
            </a:r>
            <a:r>
              <a:rPr lang="fr-FR" b="1" dirty="0"/>
              <a:t>Voix </a:t>
            </a:r>
            <a:r>
              <a:rPr lang="fr-FR" b="1" dirty="0" smtClean="0"/>
              <a:t>pour</a:t>
            </a:r>
            <a:endParaRPr lang="fr-FR" dirty="0"/>
          </a:p>
          <a:p>
            <a:pPr lvl="2"/>
            <a:r>
              <a:rPr lang="fr-FR" dirty="0"/>
              <a:t>0 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a:p>
            <a:pPr marL="914400" lvl="2" indent="0">
              <a:lnSpc>
                <a:spcPct val="100000"/>
              </a:lnSpc>
              <a:spcBef>
                <a:spcPts val="0"/>
              </a:spcBef>
              <a:buNone/>
            </a:pPr>
            <a:endParaRPr lang="fr-FR" sz="2600" dirty="0"/>
          </a:p>
        </p:txBody>
      </p:sp>
      <p:sp>
        <p:nvSpPr>
          <p:cNvPr id="4" name="Titre 1"/>
          <p:cNvSpPr>
            <a:spLocks noGrp="1"/>
          </p:cNvSpPr>
          <p:nvPr>
            <p:ph type="title"/>
          </p:nvPr>
        </p:nvSpPr>
        <p:spPr>
          <a:xfrm>
            <a:off x="1728074" y="255363"/>
            <a:ext cx="8577943" cy="1325563"/>
          </a:xfrm>
        </p:spPr>
        <p:txBody>
          <a:bodyPr>
            <a:normAutofit/>
          </a:bodyPr>
          <a:lstStyle/>
          <a:p>
            <a:pPr marL="542925" lvl="2" algn="ctr" rtl="0">
              <a:lnSpc>
                <a:spcPct val="90000"/>
              </a:lnSpc>
              <a:spcBef>
                <a:spcPct val="0"/>
              </a:spcBef>
            </a:pPr>
            <a:r>
              <a:rPr lang="fr-FR" altLang="fr-FR" sz="2800" b="1" kern="1200" dirty="0" smtClean="0">
                <a:solidFill>
                  <a:schemeClr val="tx1"/>
                </a:solidFill>
                <a:latin typeface="+mj-lt"/>
                <a:ea typeface="+mj-ea"/>
                <a:cs typeface="+mj-cs"/>
              </a:rPr>
              <a:t>Modification des statuts du club:</a:t>
            </a:r>
            <a:endParaRPr lang="fr-FR" sz="2800" b="1" kern="1200" dirty="0">
              <a:solidFill>
                <a:schemeClr val="tx1"/>
              </a:solidFill>
              <a:latin typeface="+mj-lt"/>
              <a:ea typeface="+mj-ea"/>
              <a:cs typeface="+mj-cs"/>
            </a:endParaRPr>
          </a:p>
        </p:txBody>
      </p:sp>
      <p:pic>
        <p:nvPicPr>
          <p:cNvPr id="7"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397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fr-FR" dirty="0" smtClean="0"/>
              <a:t>Validation du nouveau logo du club</a:t>
            </a:r>
            <a:endParaRPr lang="fr-FR" dirty="0"/>
          </a:p>
        </p:txBody>
      </p:sp>
      <p:sp>
        <p:nvSpPr>
          <p:cNvPr id="3" name="Espace réservé du contenu 2"/>
          <p:cNvSpPr>
            <a:spLocks noGrp="1"/>
          </p:cNvSpPr>
          <p:nvPr>
            <p:ph idx="1"/>
          </p:nvPr>
        </p:nvSpPr>
        <p:spPr/>
        <p:txBody>
          <a:bodyPr/>
          <a:lstStyle/>
          <a:p>
            <a:r>
              <a:rPr lang="fr-FR" dirty="0" smtClean="0"/>
              <a:t>Le Conseil d’Administration souhaite depuis déjà plusieurs mois faire évoluer le logo du club.</a:t>
            </a:r>
          </a:p>
          <a:p>
            <a:r>
              <a:rPr lang="fr-FR" dirty="0" smtClean="0"/>
              <a:t>Après avoir étudié plusieurs propositions le CA vous demande de valider la proposition suivante.</a:t>
            </a:r>
          </a:p>
          <a:p>
            <a:r>
              <a:rPr lang="fr-FR" dirty="0" smtClean="0"/>
              <a:t>Elle pourra être déclinée sur des fonds de couleur différents en fonction des section.</a:t>
            </a:r>
          </a:p>
          <a:p>
            <a:r>
              <a:rPr lang="fr-FR" dirty="0" smtClean="0"/>
              <a:t>Merci à l’adhérente qui nous a proposée ces maquettes de logo.</a:t>
            </a:r>
          </a:p>
        </p:txBody>
      </p:sp>
      <p:pic>
        <p:nvPicPr>
          <p:cNvPr id="4"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193494" y="2430161"/>
            <a:ext cx="11698464" cy="3113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D:\club ecureuils\logos 2020\Logo Club ecureuils Largeur coul.jpg"/>
          <p:cNvPicPr>
            <a:picLocks noGrp="1" noChangeAspect="1" noChangeArrowheads="1"/>
          </p:cNvPicPr>
          <p:nvPr>
            <p:ph idx="1"/>
          </p:nvPr>
        </p:nvPicPr>
        <p:blipFill>
          <a:blip r:embed="rId2" cstate="print"/>
          <a:srcRect/>
          <a:stretch>
            <a:fillRect/>
          </a:stretch>
        </p:blipFill>
        <p:spPr bwMode="auto">
          <a:xfrm>
            <a:off x="285241" y="2446637"/>
            <a:ext cx="11577096" cy="309742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D:\club ecureuils\logos 2020\Logo Club ecureuils rect blanc.jpg"/>
          <p:cNvPicPr>
            <a:picLocks noGrp="1" noChangeAspect="1" noChangeArrowheads="1"/>
          </p:cNvPicPr>
          <p:nvPr>
            <p:ph idx="1"/>
          </p:nvPr>
        </p:nvPicPr>
        <p:blipFill>
          <a:blip r:embed="rId2" cstate="print"/>
          <a:srcRect/>
          <a:stretch>
            <a:fillRect/>
          </a:stretch>
        </p:blipFill>
        <p:spPr bwMode="auto">
          <a:xfrm>
            <a:off x="3138823" y="354227"/>
            <a:ext cx="4721290" cy="58227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a:t>1ère délibération : </a:t>
            </a:r>
          </a:p>
          <a:p>
            <a:pPr marL="0" lvl="0" indent="0">
              <a:buNone/>
            </a:pPr>
            <a:r>
              <a:rPr lang="fr-FR" dirty="0"/>
              <a:t>L’assemblée générale délibère sur la Validation du CR de l’AG </a:t>
            </a:r>
            <a:r>
              <a:rPr lang="fr-FR" dirty="0" smtClean="0"/>
              <a:t>2017 </a:t>
            </a:r>
            <a:r>
              <a:rPr lang="fr-FR" dirty="0"/>
              <a:t>/ </a:t>
            </a:r>
            <a:r>
              <a:rPr lang="fr-FR" dirty="0" smtClean="0"/>
              <a:t>2018 du vendredi 07 décembre 2018.</a:t>
            </a:r>
            <a:r>
              <a:rPr lang="fr-FR" dirty="0"/>
              <a:t> </a:t>
            </a:r>
          </a:p>
          <a:p>
            <a:pPr marL="0" lvl="0" indent="0">
              <a:buNone/>
            </a:pPr>
            <a:endParaRPr lang="fr-FR" dirty="0"/>
          </a:p>
          <a:p>
            <a:pPr lvl="1"/>
            <a:r>
              <a:rPr lang="fr-FR" dirty="0"/>
              <a:t>Validation du CR de l’AG </a:t>
            </a:r>
            <a:r>
              <a:rPr lang="fr-FR" dirty="0" smtClean="0"/>
              <a:t>2017/2018 est </a:t>
            </a:r>
            <a:r>
              <a:rPr lang="fr-FR" dirty="0"/>
              <a:t>approuvé à main levée :</a:t>
            </a:r>
          </a:p>
          <a:p>
            <a:pPr lvl="2"/>
            <a:r>
              <a:rPr lang="fr-FR" b="1" dirty="0" smtClean="0"/>
              <a:t>.. </a:t>
            </a:r>
            <a:r>
              <a:rPr lang="fr-FR" b="1" dirty="0"/>
              <a:t>Voix </a:t>
            </a:r>
            <a:r>
              <a:rPr lang="fr-FR" b="1" dirty="0" smtClean="0"/>
              <a:t>pour</a:t>
            </a:r>
            <a:endParaRPr lang="fr-FR" dirty="0"/>
          </a:p>
          <a:p>
            <a:pPr lvl="2"/>
            <a:r>
              <a:rPr lang="fr-FR" dirty="0" smtClean="0"/>
              <a:t>0 </a:t>
            </a:r>
            <a:r>
              <a:rPr lang="fr-FR" dirty="0"/>
              <a:t>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p:txBody>
      </p:sp>
      <p:sp>
        <p:nvSpPr>
          <p:cNvPr id="8" name="Titre 1"/>
          <p:cNvSpPr>
            <a:spLocks noGrp="1"/>
          </p:cNvSpPr>
          <p:nvPr>
            <p:ph type="title"/>
          </p:nvPr>
        </p:nvSpPr>
        <p:spPr>
          <a:xfrm>
            <a:off x="1728074" y="255363"/>
            <a:ext cx="10159126" cy="1325563"/>
          </a:xfrm>
        </p:spPr>
        <p:txBody>
          <a:bodyPr>
            <a:normAutofit/>
          </a:bodyPr>
          <a:lstStyle/>
          <a:p>
            <a:pPr lvl="0" algn="ctr"/>
            <a:r>
              <a:rPr lang="fr-FR" sz="2800" b="1" dirty="0"/>
              <a:t>Validation du CR de l’AG </a:t>
            </a:r>
            <a:r>
              <a:rPr lang="fr-FR" sz="2800" b="1" dirty="0" smtClean="0"/>
              <a:t>2017 </a:t>
            </a:r>
            <a:r>
              <a:rPr lang="fr-FR" sz="2800" b="1" dirty="0"/>
              <a:t>/ </a:t>
            </a:r>
            <a:r>
              <a:rPr lang="fr-FR" sz="2800" b="1" dirty="0" smtClean="0"/>
              <a:t>2018</a:t>
            </a:r>
            <a:endParaRPr lang="fr-FR" sz="2800" b="1" dirty="0"/>
          </a:p>
        </p:txBody>
      </p:sp>
      <p:pic>
        <p:nvPicPr>
          <p:cNvPr id="9"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53094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D:\club ecureuils\logos 2020\Logo Club ecureuils rect couleur.jpg"/>
          <p:cNvPicPr>
            <a:picLocks noGrp="1" noChangeAspect="1" noChangeArrowheads="1"/>
          </p:cNvPicPr>
          <p:nvPr>
            <p:ph idx="1"/>
          </p:nvPr>
        </p:nvPicPr>
        <p:blipFill>
          <a:blip r:embed="rId2" cstate="print"/>
          <a:srcRect/>
          <a:stretch>
            <a:fillRect/>
          </a:stretch>
        </p:blipFill>
        <p:spPr bwMode="auto">
          <a:xfrm>
            <a:off x="3087708" y="280086"/>
            <a:ext cx="4767142" cy="589687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3577262" y="0"/>
            <a:ext cx="4874758" cy="6749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smtClean="0"/>
              <a:t>7ème </a:t>
            </a:r>
            <a:r>
              <a:rPr lang="fr-FR" b="1" dirty="0"/>
              <a:t>délibération : </a:t>
            </a:r>
          </a:p>
          <a:p>
            <a:pPr marL="0" lvl="0" indent="0">
              <a:buNone/>
            </a:pPr>
            <a:r>
              <a:rPr lang="fr-FR" sz="2400" dirty="0"/>
              <a:t>L’assemblée générale délibère sur </a:t>
            </a:r>
            <a:r>
              <a:rPr lang="fr-FR" sz="2400" dirty="0" smtClean="0"/>
              <a:t>la validation du nouveau logo du club.</a:t>
            </a:r>
            <a:r>
              <a:rPr lang="fr-FR" sz="2400" dirty="0"/>
              <a:t> </a:t>
            </a:r>
          </a:p>
          <a:p>
            <a:pPr marL="0" lvl="0" indent="0">
              <a:buNone/>
            </a:pPr>
            <a:endParaRPr lang="fr-FR" dirty="0"/>
          </a:p>
          <a:p>
            <a:pPr lvl="1"/>
            <a:r>
              <a:rPr lang="fr-FR" dirty="0" smtClean="0"/>
              <a:t>La modification est </a:t>
            </a:r>
            <a:r>
              <a:rPr lang="fr-FR" dirty="0"/>
              <a:t>approuvé à main levée :</a:t>
            </a:r>
          </a:p>
          <a:p>
            <a:pPr lvl="2"/>
            <a:r>
              <a:rPr lang="fr-FR" b="1" dirty="0" smtClean="0"/>
              <a:t>.. </a:t>
            </a:r>
            <a:r>
              <a:rPr lang="fr-FR" b="1" dirty="0"/>
              <a:t>Voix </a:t>
            </a:r>
            <a:r>
              <a:rPr lang="fr-FR" b="1" dirty="0" smtClean="0"/>
              <a:t>pour</a:t>
            </a:r>
            <a:endParaRPr lang="fr-FR" dirty="0"/>
          </a:p>
          <a:p>
            <a:pPr lvl="2"/>
            <a:r>
              <a:rPr lang="fr-FR" dirty="0"/>
              <a:t>0 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a:p>
            <a:pPr marL="914400" lvl="2" indent="0">
              <a:lnSpc>
                <a:spcPct val="100000"/>
              </a:lnSpc>
              <a:spcBef>
                <a:spcPts val="0"/>
              </a:spcBef>
              <a:buNone/>
            </a:pPr>
            <a:endParaRPr lang="fr-FR" sz="2600" dirty="0"/>
          </a:p>
        </p:txBody>
      </p:sp>
      <p:sp>
        <p:nvSpPr>
          <p:cNvPr id="4" name="Titre 1"/>
          <p:cNvSpPr>
            <a:spLocks noGrp="1"/>
          </p:cNvSpPr>
          <p:nvPr>
            <p:ph type="title"/>
          </p:nvPr>
        </p:nvSpPr>
        <p:spPr>
          <a:xfrm>
            <a:off x="1728074" y="255363"/>
            <a:ext cx="8577943" cy="1325563"/>
          </a:xfrm>
        </p:spPr>
        <p:txBody>
          <a:bodyPr>
            <a:normAutofit/>
          </a:bodyPr>
          <a:lstStyle/>
          <a:p>
            <a:pPr marL="542925" lvl="2" algn="ctr" rtl="0">
              <a:lnSpc>
                <a:spcPct val="90000"/>
              </a:lnSpc>
              <a:spcBef>
                <a:spcPct val="0"/>
              </a:spcBef>
            </a:pPr>
            <a:r>
              <a:rPr lang="fr-FR" altLang="fr-FR" sz="2800" b="1" kern="1200" dirty="0" smtClean="0">
                <a:solidFill>
                  <a:schemeClr val="tx1"/>
                </a:solidFill>
                <a:latin typeface="+mj-lt"/>
                <a:ea typeface="+mj-ea"/>
                <a:cs typeface="+mj-cs"/>
              </a:rPr>
              <a:t>Validation du nouveau logo du club:</a:t>
            </a:r>
            <a:endParaRPr lang="fr-FR" sz="2800" b="1" kern="1200" dirty="0">
              <a:solidFill>
                <a:schemeClr val="tx1"/>
              </a:solidFill>
              <a:latin typeface="+mj-lt"/>
              <a:ea typeface="+mj-ea"/>
              <a:cs typeface="+mj-cs"/>
            </a:endParaRPr>
          </a:p>
        </p:txBody>
      </p:sp>
      <p:pic>
        <p:nvPicPr>
          <p:cNvPr id="7"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3977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28074" y="255363"/>
            <a:ext cx="8577943" cy="1325563"/>
          </a:xfrm>
        </p:spPr>
        <p:txBody>
          <a:bodyPr>
            <a:normAutofit/>
          </a:bodyPr>
          <a:lstStyle/>
          <a:p>
            <a:pPr algn="ctr"/>
            <a:r>
              <a:rPr lang="fr-FR" sz="4000" dirty="0"/>
              <a:t>Questions diverses ?</a:t>
            </a:r>
          </a:p>
        </p:txBody>
      </p:sp>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7636" y="1276126"/>
            <a:ext cx="3518049" cy="5277074"/>
          </a:xfrm>
          <a:prstGeom prst="rect">
            <a:avLst/>
          </a:prstGeom>
        </p:spPr>
      </p:pic>
      <p:pic>
        <p:nvPicPr>
          <p:cNvPr id="7" name="Picture 2" descr="logoécureui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8354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119960" y="2824965"/>
            <a:ext cx="8577943" cy="1325563"/>
          </a:xfrm>
        </p:spPr>
        <p:txBody>
          <a:bodyPr>
            <a:normAutofit/>
          </a:bodyPr>
          <a:lstStyle/>
          <a:p>
            <a:pPr algn="ctr"/>
            <a:r>
              <a:rPr lang="fr-FR" sz="6000" dirty="0"/>
              <a:t>Merci !</a:t>
            </a:r>
          </a:p>
        </p:txBody>
      </p:sp>
      <p:pic>
        <p:nvPicPr>
          <p:cNvPr id="7"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Imag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6085" y="1501581"/>
            <a:ext cx="3758471" cy="3773444"/>
          </a:xfrm>
          <a:prstGeom prst="rect">
            <a:avLst/>
          </a:prstGeom>
        </p:spPr>
      </p:pic>
    </p:spTree>
    <p:extLst>
      <p:ext uri="{BB962C8B-B14F-4D97-AF65-F5344CB8AC3E}">
        <p14:creationId xmlns="" xmlns:p14="http://schemas.microsoft.com/office/powerpoint/2010/main" val="402825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8074" y="255363"/>
            <a:ext cx="8577943" cy="1325563"/>
          </a:xfrm>
        </p:spPr>
        <p:txBody>
          <a:bodyPr/>
          <a:lstStyle/>
          <a:p>
            <a:pPr lvl="0"/>
            <a:r>
              <a:rPr lang="fr-FR" dirty="0"/>
              <a:t>Allocution du président</a:t>
            </a:r>
          </a:p>
        </p:txBody>
      </p:sp>
      <p:sp>
        <p:nvSpPr>
          <p:cNvPr id="3" name="Espace réservé du contenu 2"/>
          <p:cNvSpPr>
            <a:spLocks noGrp="1"/>
          </p:cNvSpPr>
          <p:nvPr>
            <p:ph idx="1"/>
          </p:nvPr>
        </p:nvSpPr>
        <p:spPr>
          <a:xfrm>
            <a:off x="740229" y="2100943"/>
            <a:ext cx="11451771" cy="4332908"/>
          </a:xfrm>
        </p:spPr>
        <p:txBody>
          <a:bodyPr>
            <a:noAutofit/>
          </a:bodyPr>
          <a:lstStyle/>
          <a:p>
            <a:r>
              <a:rPr lang="fr-FR" dirty="0" smtClean="0"/>
              <a:t>Une année d’évolution pour notre club COCDE.</a:t>
            </a:r>
          </a:p>
          <a:p>
            <a:pPr>
              <a:buNone/>
            </a:pPr>
            <a:endParaRPr lang="fr-FR" dirty="0"/>
          </a:p>
          <a:p>
            <a:pPr>
              <a:buNone/>
            </a:pPr>
            <a:endParaRPr lang="fr-FR" dirty="0"/>
          </a:p>
        </p:txBody>
      </p:sp>
      <p:pic>
        <p:nvPicPr>
          <p:cNvPr id="6"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20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3443" y="211008"/>
            <a:ext cx="10515600" cy="6189792"/>
          </a:xfrm>
        </p:spPr>
        <p:txBody>
          <a:bodyPr>
            <a:normAutofit fontScale="77500" lnSpcReduction="20000"/>
          </a:bodyPr>
          <a:lstStyle/>
          <a:p>
            <a:pPr algn="ctr"/>
            <a:r>
              <a:rPr lang="fr-FR" sz="4800" b="1" dirty="0" smtClean="0"/>
              <a:t>Mot du président saison 2018/2019</a:t>
            </a:r>
            <a:endParaRPr lang="fr-FR" sz="1400" dirty="0" smtClean="0"/>
          </a:p>
          <a:p>
            <a:pPr>
              <a:buNone/>
            </a:pPr>
            <a:r>
              <a:rPr lang="fr-FR" sz="1400" dirty="0" smtClean="0"/>
              <a:t>Bonjour à tous,</a:t>
            </a:r>
          </a:p>
          <a:p>
            <a:pPr>
              <a:buNone/>
            </a:pPr>
            <a:r>
              <a:rPr lang="fr-FR" sz="1400" dirty="0" smtClean="0"/>
              <a:t>2018/2019 a vu notre club continuer à évoluer et vous le verrez par la suite, être toujours présents sur les animations de la commune ou à l’extérieur suivant les activités des différentes sections.</a:t>
            </a:r>
          </a:p>
          <a:p>
            <a:pPr>
              <a:buNone/>
            </a:pPr>
            <a:r>
              <a:rPr lang="fr-FR" sz="1400" dirty="0" smtClean="0"/>
              <a:t>Avec des équipes </a:t>
            </a:r>
            <a:r>
              <a:rPr lang="fr-FR" sz="1400" dirty="0" err="1" smtClean="0"/>
              <a:t>encadrantes</a:t>
            </a:r>
            <a:r>
              <a:rPr lang="fr-FR" sz="1400" dirty="0" smtClean="0"/>
              <a:t> et des professeurs  dans nos activités sportives et culturelles  reconnus de nos adhérents, le club poursuit son objectif de faire découvrir à tous le sport ou la culture dans un esprit  convivial, ouvert sur sa commune et les alentours. </a:t>
            </a:r>
          </a:p>
          <a:p>
            <a:pPr>
              <a:buNone/>
            </a:pPr>
            <a:r>
              <a:rPr lang="fr-FR" sz="1400" dirty="0" smtClean="0"/>
              <a:t>Un club familial, mais dont les activités sont encadrés par des bénévoles ou des professionnels ayant une seule envie faire progresser chacun dans la pratique qu’il développe au sein de notre structure. Ces équipes stables doivent permettre un projet de développement dans le temps.</a:t>
            </a:r>
          </a:p>
          <a:p>
            <a:pPr>
              <a:buNone/>
            </a:pPr>
            <a:r>
              <a:rPr lang="fr-FR" sz="1400" dirty="0" smtClean="0"/>
              <a:t>Le club de écureuils c’est aussi une entité qui évolue et investit, en effet cette année le club participe à la mise en place de structures permettant un développement durable des ses activités sur la commune. Le conseil d’administration a validé l’achat d’une  structure modulaire de 100m2 pour donner à la danse un espace propre qui faisait défaut pour pouvoir développer sur le durée cette activité. Nous accompagnerons aussi la mise en place d’un parcours d’initiation au VTT sur un espace derrière le collège, cet équipement est prévu pour le printemps.</a:t>
            </a:r>
          </a:p>
          <a:p>
            <a:pPr>
              <a:buNone/>
            </a:pPr>
            <a:r>
              <a:rPr lang="fr-FR" sz="1400" dirty="0" smtClean="0"/>
              <a:t>Bien évidement ces équipements n’ont  et ne pourrons pas voir le jour sans l’aide financière et technique de la collectivité, j’en profite pour la remercier d’être toujours présentes à nos cotés et de nous accompagner dans nos projets. Je remercie aussi le département qui a toujours répondus à nos demandes même si parfois elles sont en dessous de nos espoirs, mais nous continuerons à les solliciter.</a:t>
            </a:r>
          </a:p>
          <a:p>
            <a:pPr>
              <a:buNone/>
            </a:pPr>
            <a:r>
              <a:rPr lang="fr-FR" sz="1400" dirty="0" smtClean="0"/>
              <a:t>Nous vous proposerons aussi au cours de cette assemblée générale de continuer à moderniser notre club, après  plusieurs années d’existence nous souhaitons changer notre image en faisant évoluer notre logo, moderniser nos moyens d’ adhésions en mettant en place un système d’inscriptions et de paiement des cotisations en ligne.</a:t>
            </a:r>
          </a:p>
          <a:p>
            <a:pPr>
              <a:buNone/>
            </a:pPr>
            <a:r>
              <a:rPr lang="fr-FR" sz="1400" dirty="0" smtClean="0"/>
              <a:t>Tout cela demande des moyens humains pour suivre ces dossiers, nous profiterons  de la mise en place d’un nouveau service civique sur les six premiers mois de 2020.</a:t>
            </a:r>
          </a:p>
          <a:p>
            <a:pPr>
              <a:buNone/>
            </a:pPr>
            <a:r>
              <a:rPr lang="fr-FR" sz="1400" dirty="0" smtClean="0"/>
              <a:t>Le bureau du club se doit être un facilitateur de projet, un accompagnateur dans vos diverses démarches,  il doit veiller à la protection de tous dans vos différentes activités. C’est la mission que c’est donné le bureau du club. Une de ces dernières actions est la souscription d’un contrat d’assurance spécifique dirigeants pour que chaque responsable au sein du club puisse faire face aux risques auxquels nous sommes de plus e plus souvent confrontés.</a:t>
            </a:r>
          </a:p>
          <a:p>
            <a:pPr>
              <a:buNone/>
            </a:pPr>
            <a:r>
              <a:rPr lang="fr-FR" sz="1400" dirty="0" smtClean="0"/>
              <a:t>Le conseil d’administration ou participe un ou deux responsables de chaque sections est l’organe fédérateur du club, il se réunit trois fois par an.</a:t>
            </a:r>
          </a:p>
          <a:p>
            <a:pPr>
              <a:buNone/>
            </a:pPr>
            <a:r>
              <a:rPr lang="fr-FR" sz="1400" dirty="0" smtClean="0"/>
              <a:t>Les membres du bureau que vous avez élus pour deux ans l’an passé seront encore présents en 2020, mais il faut déjà penser à l’avenir et toute aide au sein de ce bureau sera acceptée avec plaisir.</a:t>
            </a:r>
          </a:p>
          <a:p>
            <a:pPr>
              <a:buNone/>
            </a:pPr>
            <a:r>
              <a:rPr lang="fr-FR" sz="1400" dirty="0" smtClean="0"/>
              <a:t>Je terminerai cette ouverture d’assemblée générale par dire un grand merci à tous ceux responsables, bénévoles, salariés , professeurs, éducateurs qui s’investissent tout au long de la saison pour faire vivre notre club.  Sachez que le bureau est toujours à votre écoute, n’hésitez pas à le solliciter si besoin.</a:t>
            </a:r>
          </a:p>
          <a:p>
            <a:pPr>
              <a:buNone/>
            </a:pPr>
            <a:r>
              <a:rPr lang="fr-FR" sz="1400" dirty="0" smtClean="0"/>
              <a:t>Je redis  nos remerciements à la mairie pour sa présence à nos côtés en souhaitant que se soutien continue dans l’avenir puisque ce début d’année marquera une nouvelle étape dans la vie de notre commune avec le renouvellement de son conseil en mars.</a:t>
            </a:r>
          </a:p>
          <a:p>
            <a:pPr>
              <a:buNone/>
            </a:pPr>
            <a:r>
              <a:rPr lang="fr-FR" sz="1400" dirty="0" smtClean="0"/>
              <a:t>Je laisse la parole à notre secrétaire pour le bilan de l’année passée et les projets d’avenir.</a:t>
            </a:r>
          </a:p>
          <a:p>
            <a:pPr>
              <a:buNone/>
            </a:pPr>
            <a:r>
              <a:rPr lang="fr-FR" sz="1400" dirty="0" smtClean="0"/>
              <a:t>Merci pour votre attention.</a:t>
            </a:r>
          </a:p>
          <a:p>
            <a:pPr>
              <a:buNone/>
            </a:pPr>
            <a:endParaRPr lang="fr-FR" sz="1400" dirty="0" smtClean="0"/>
          </a:p>
          <a:p>
            <a:endParaRPr lang="fr-FR" sz="1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         Compte-rendu Moral d’Activités 2018/2019et approbation</a:t>
            </a:r>
            <a:br>
              <a:rPr lang="fr-FR" sz="3200" b="1" dirty="0" smtClean="0"/>
            </a:br>
            <a:r>
              <a:rPr lang="fr-FR" sz="3200" b="1" dirty="0" smtClean="0"/>
              <a:t>         </a:t>
            </a:r>
            <a:r>
              <a:rPr lang="fr-FR" sz="3100" dirty="0" smtClean="0"/>
              <a:t>Bilan d’Activités du Club saison 2018/2019: Nombre de membres</a:t>
            </a:r>
            <a:r>
              <a:rPr lang="fr-FR" sz="3200" dirty="0" smtClean="0"/>
              <a:t/>
            </a:r>
            <a:br>
              <a:rPr lang="fr-FR" sz="3200" dirty="0" smtClean="0"/>
            </a:br>
            <a:endParaRPr lang="fr-FR" sz="3200" dirty="0"/>
          </a:p>
        </p:txBody>
      </p:sp>
      <p:graphicFrame>
        <p:nvGraphicFramePr>
          <p:cNvPr id="4" name="Espace réservé du contenu 3"/>
          <p:cNvGraphicFramePr>
            <a:graphicFrameLocks noGrp="1"/>
          </p:cNvGraphicFramePr>
          <p:nvPr>
            <p:ph idx="1"/>
          </p:nvPr>
        </p:nvGraphicFramePr>
        <p:xfrm>
          <a:off x="2675238" y="1389020"/>
          <a:ext cx="6008916" cy="4719320"/>
        </p:xfrm>
        <a:graphic>
          <a:graphicData uri="http://schemas.openxmlformats.org/drawingml/2006/table">
            <a:tbl>
              <a:tblPr firstRow="1" bandRow="1">
                <a:tableStyleId>{5C22544A-7EE6-4342-B048-85BDC9FD1C3A}</a:tableStyleId>
              </a:tblPr>
              <a:tblGrid>
                <a:gridCol w="1502229"/>
                <a:gridCol w="1502229"/>
                <a:gridCol w="1502229"/>
                <a:gridCol w="1502229"/>
              </a:tblGrid>
              <a:tr h="370840">
                <a:tc rowSpan="2">
                  <a:txBody>
                    <a:bodyPr/>
                    <a:lstStyle/>
                    <a:p>
                      <a:endParaRPr lang="fr-FR" dirty="0"/>
                    </a:p>
                  </a:txBody>
                  <a:tcPr/>
                </a:tc>
                <a:tc gridSpan="2">
                  <a:txBody>
                    <a:bodyPr/>
                    <a:lstStyle/>
                    <a:p>
                      <a:pPr algn="ctr"/>
                      <a:r>
                        <a:rPr lang="fr-FR" dirty="0"/>
                        <a:t>Nombre</a:t>
                      </a:r>
                    </a:p>
                  </a:txBody>
                  <a:tcPr/>
                </a:tc>
                <a:tc hMerge="1">
                  <a:txBody>
                    <a:bodyPr/>
                    <a:lstStyle/>
                    <a:p>
                      <a:endParaRPr lang="fr-FR" dirty="0"/>
                    </a:p>
                  </a:txBody>
                  <a:tcPr/>
                </a:tc>
                <a:tc>
                  <a:txBody>
                    <a:bodyPr/>
                    <a:lstStyle/>
                    <a:p>
                      <a:pPr algn="ctr"/>
                      <a:r>
                        <a:rPr lang="fr-FR" dirty="0"/>
                        <a:t>Total</a:t>
                      </a:r>
                    </a:p>
                  </a:txBody>
                  <a:tcPr/>
                </a:tc>
              </a:tr>
              <a:tr h="370840">
                <a:tc vMerge="1">
                  <a:txBody>
                    <a:bodyPr/>
                    <a:lstStyle/>
                    <a:p>
                      <a:endParaRPr lang="fr-FR" dirty="0"/>
                    </a:p>
                  </a:txBody>
                  <a:tcPr/>
                </a:tc>
                <a:tc>
                  <a:txBody>
                    <a:bodyPr/>
                    <a:lstStyle/>
                    <a:p>
                      <a:pPr algn="ctr"/>
                      <a:r>
                        <a:rPr lang="fr-FR" dirty="0"/>
                        <a:t>Féminin</a:t>
                      </a:r>
                    </a:p>
                  </a:txBody>
                  <a:tcPr/>
                </a:tc>
                <a:tc>
                  <a:txBody>
                    <a:bodyPr/>
                    <a:lstStyle/>
                    <a:p>
                      <a:pPr algn="ctr"/>
                      <a:r>
                        <a:rPr lang="fr-FR" dirty="0"/>
                        <a:t>Masculin</a:t>
                      </a:r>
                    </a:p>
                  </a:txBody>
                  <a:tcPr/>
                </a:tc>
                <a:tc>
                  <a:txBody>
                    <a:bodyPr/>
                    <a:lstStyle/>
                    <a:p>
                      <a:endParaRPr lang="fr-FR" dirty="0"/>
                    </a:p>
                  </a:txBody>
                  <a:tcPr/>
                </a:tc>
              </a:tr>
              <a:tr h="370840">
                <a:tc>
                  <a:txBody>
                    <a:bodyPr/>
                    <a:lstStyle/>
                    <a:p>
                      <a:r>
                        <a:rPr lang="fr-FR" b="1" dirty="0" err="1"/>
                        <a:t>Batucada</a:t>
                      </a:r>
                      <a:endParaRPr lang="fr-FR" b="1" dirty="0"/>
                    </a:p>
                  </a:txBody>
                  <a:tcPr/>
                </a:tc>
                <a:tc>
                  <a:txBody>
                    <a:bodyPr/>
                    <a:lstStyle/>
                    <a:p>
                      <a:pPr algn="ctr"/>
                      <a:r>
                        <a:rPr lang="fr-FR" dirty="0" smtClean="0"/>
                        <a:t>16</a:t>
                      </a:r>
                      <a:endParaRPr lang="fr-FR" dirty="0"/>
                    </a:p>
                  </a:txBody>
                  <a:tcPr/>
                </a:tc>
                <a:tc>
                  <a:txBody>
                    <a:bodyPr/>
                    <a:lstStyle/>
                    <a:p>
                      <a:pPr algn="ctr"/>
                      <a:r>
                        <a:rPr lang="fr-FR" dirty="0" smtClean="0"/>
                        <a:t>10</a:t>
                      </a:r>
                      <a:endParaRPr lang="fr-FR" dirty="0"/>
                    </a:p>
                  </a:txBody>
                  <a:tcPr/>
                </a:tc>
                <a:tc>
                  <a:txBody>
                    <a:bodyPr/>
                    <a:lstStyle/>
                    <a:p>
                      <a:pPr algn="ctr"/>
                      <a:r>
                        <a:rPr lang="fr-FR" dirty="0" smtClean="0"/>
                        <a:t>26</a:t>
                      </a:r>
                      <a:endParaRPr lang="fr-FR" dirty="0"/>
                    </a:p>
                  </a:txBody>
                  <a:tcPr/>
                </a:tc>
              </a:tr>
              <a:tr h="370840">
                <a:tc>
                  <a:txBody>
                    <a:bodyPr/>
                    <a:lstStyle/>
                    <a:p>
                      <a:r>
                        <a:rPr lang="fr-FR" dirty="0" smtClean="0"/>
                        <a:t>Course </a:t>
                      </a:r>
                      <a:r>
                        <a:rPr lang="fr-FR" dirty="0"/>
                        <a:t>à pied</a:t>
                      </a:r>
                    </a:p>
                  </a:txBody>
                  <a:tcPr/>
                </a:tc>
                <a:tc>
                  <a:txBody>
                    <a:bodyPr/>
                    <a:lstStyle/>
                    <a:p>
                      <a:pPr algn="ctr"/>
                      <a:r>
                        <a:rPr lang="fr-FR" dirty="0" smtClean="0"/>
                        <a:t>10</a:t>
                      </a:r>
                      <a:endParaRPr lang="fr-FR" dirty="0"/>
                    </a:p>
                  </a:txBody>
                  <a:tcPr/>
                </a:tc>
                <a:tc>
                  <a:txBody>
                    <a:bodyPr/>
                    <a:lstStyle/>
                    <a:p>
                      <a:pPr algn="ctr"/>
                      <a:r>
                        <a:rPr lang="fr-FR" dirty="0" smtClean="0"/>
                        <a:t>16</a:t>
                      </a:r>
                      <a:endParaRPr lang="fr-FR" dirty="0"/>
                    </a:p>
                  </a:txBody>
                  <a:tcPr/>
                </a:tc>
                <a:tc>
                  <a:txBody>
                    <a:bodyPr/>
                    <a:lstStyle/>
                    <a:p>
                      <a:pPr algn="ctr"/>
                      <a:r>
                        <a:rPr lang="fr-FR" dirty="0" smtClean="0"/>
                        <a:t>26</a:t>
                      </a:r>
                      <a:endParaRPr lang="fr-FR" dirty="0"/>
                    </a:p>
                  </a:txBody>
                  <a:tcPr/>
                </a:tc>
              </a:tr>
              <a:tr h="370840">
                <a:tc>
                  <a:txBody>
                    <a:bodyPr/>
                    <a:lstStyle/>
                    <a:p>
                      <a:r>
                        <a:rPr lang="fr-FR" b="1" dirty="0" err="1"/>
                        <a:t>Cyclo</a:t>
                      </a:r>
                      <a:endParaRPr lang="fr-FR" b="1" dirty="0"/>
                    </a:p>
                  </a:txBody>
                  <a:tcPr/>
                </a:tc>
                <a:tc>
                  <a:txBody>
                    <a:bodyPr/>
                    <a:lstStyle/>
                    <a:p>
                      <a:pPr algn="ctr"/>
                      <a:r>
                        <a:rPr lang="fr-FR" dirty="0" smtClean="0"/>
                        <a:t>0</a:t>
                      </a:r>
                      <a:endParaRPr lang="fr-FR" dirty="0"/>
                    </a:p>
                  </a:txBody>
                  <a:tcPr/>
                </a:tc>
                <a:tc>
                  <a:txBody>
                    <a:bodyPr/>
                    <a:lstStyle/>
                    <a:p>
                      <a:pPr algn="ctr"/>
                      <a:r>
                        <a:rPr lang="fr-FR" dirty="0" smtClean="0"/>
                        <a:t>15</a:t>
                      </a:r>
                      <a:endParaRPr lang="fr-FR" dirty="0"/>
                    </a:p>
                  </a:txBody>
                  <a:tcPr/>
                </a:tc>
                <a:tc>
                  <a:txBody>
                    <a:bodyPr/>
                    <a:lstStyle/>
                    <a:p>
                      <a:pPr algn="ctr"/>
                      <a:r>
                        <a:rPr lang="fr-FR" dirty="0" smtClean="0"/>
                        <a:t>15</a:t>
                      </a:r>
                      <a:endParaRPr lang="fr-FR" dirty="0"/>
                    </a:p>
                  </a:txBody>
                  <a:tcPr/>
                </a:tc>
              </a:tr>
              <a:tr h="370840">
                <a:tc>
                  <a:txBody>
                    <a:bodyPr/>
                    <a:lstStyle/>
                    <a:p>
                      <a:r>
                        <a:rPr lang="fr-FR" dirty="0"/>
                        <a:t>Danse</a:t>
                      </a:r>
                    </a:p>
                  </a:txBody>
                  <a:tcPr/>
                </a:tc>
                <a:tc>
                  <a:txBody>
                    <a:bodyPr/>
                    <a:lstStyle/>
                    <a:p>
                      <a:pPr algn="ctr"/>
                      <a:r>
                        <a:rPr lang="fr-FR" dirty="0" smtClean="0"/>
                        <a:t>255</a:t>
                      </a:r>
                      <a:endParaRPr lang="fr-FR" dirty="0"/>
                    </a:p>
                  </a:txBody>
                  <a:tcPr/>
                </a:tc>
                <a:tc>
                  <a:txBody>
                    <a:bodyPr/>
                    <a:lstStyle/>
                    <a:p>
                      <a:pPr algn="ctr"/>
                      <a:r>
                        <a:rPr lang="fr-FR" dirty="0" smtClean="0"/>
                        <a:t>10</a:t>
                      </a:r>
                      <a:endParaRPr lang="fr-FR" dirty="0"/>
                    </a:p>
                  </a:txBody>
                  <a:tcPr/>
                </a:tc>
                <a:tc>
                  <a:txBody>
                    <a:bodyPr/>
                    <a:lstStyle/>
                    <a:p>
                      <a:pPr algn="ctr"/>
                      <a:r>
                        <a:rPr lang="fr-FR" dirty="0" smtClean="0"/>
                        <a:t>265</a:t>
                      </a:r>
                      <a:endParaRPr lang="fr-FR" dirty="0"/>
                    </a:p>
                  </a:txBody>
                  <a:tcPr/>
                </a:tc>
              </a:tr>
              <a:tr h="370840">
                <a:tc>
                  <a:txBody>
                    <a:bodyPr/>
                    <a:lstStyle/>
                    <a:p>
                      <a:r>
                        <a:rPr lang="fr-FR" b="1" dirty="0"/>
                        <a:t>Multi </a:t>
                      </a:r>
                      <a:r>
                        <a:rPr lang="fr-FR" b="1" dirty="0" smtClean="0"/>
                        <a:t>sports </a:t>
                      </a:r>
                      <a:endParaRPr lang="fr-FR" sz="1400" b="1" dirty="0"/>
                    </a:p>
                  </a:txBody>
                  <a:tcPr/>
                </a:tc>
                <a:tc>
                  <a:txBody>
                    <a:bodyPr/>
                    <a:lstStyle/>
                    <a:p>
                      <a:pPr algn="ctr"/>
                      <a:r>
                        <a:rPr lang="fr-FR" dirty="0" smtClean="0"/>
                        <a:t>21</a:t>
                      </a:r>
                      <a:endParaRPr lang="fr-FR" dirty="0"/>
                    </a:p>
                  </a:txBody>
                  <a:tcPr/>
                </a:tc>
                <a:tc>
                  <a:txBody>
                    <a:bodyPr/>
                    <a:lstStyle/>
                    <a:p>
                      <a:pPr algn="ctr"/>
                      <a:r>
                        <a:rPr lang="fr-FR" dirty="0" smtClean="0"/>
                        <a:t>51</a:t>
                      </a:r>
                    </a:p>
                  </a:txBody>
                  <a:tcPr/>
                </a:tc>
                <a:tc>
                  <a:txBody>
                    <a:bodyPr/>
                    <a:lstStyle/>
                    <a:p>
                      <a:pPr algn="ctr"/>
                      <a:r>
                        <a:rPr lang="fr-FR" dirty="0" smtClean="0"/>
                        <a:t>72</a:t>
                      </a:r>
                      <a:endParaRPr lang="fr-FR" dirty="0"/>
                    </a:p>
                  </a:txBody>
                  <a:tcPr/>
                </a:tc>
              </a:tr>
              <a:tr h="370840">
                <a:tc>
                  <a:txBody>
                    <a:bodyPr/>
                    <a:lstStyle/>
                    <a:p>
                      <a:r>
                        <a:rPr lang="fr-FR" dirty="0"/>
                        <a:t>Jujitsu</a:t>
                      </a:r>
                    </a:p>
                  </a:txBody>
                  <a:tcPr/>
                </a:tc>
                <a:tc>
                  <a:txBody>
                    <a:bodyPr/>
                    <a:lstStyle/>
                    <a:p>
                      <a:pPr algn="ctr"/>
                      <a:r>
                        <a:rPr lang="fr-FR" dirty="0" smtClean="0"/>
                        <a:t>5</a:t>
                      </a:r>
                      <a:endParaRPr lang="fr-FR" dirty="0"/>
                    </a:p>
                  </a:txBody>
                  <a:tcPr/>
                </a:tc>
                <a:tc>
                  <a:txBody>
                    <a:bodyPr/>
                    <a:lstStyle/>
                    <a:p>
                      <a:pPr algn="ctr"/>
                      <a:r>
                        <a:rPr lang="fr-FR" dirty="0" smtClean="0"/>
                        <a:t>16</a:t>
                      </a:r>
                      <a:endParaRPr lang="fr-FR" dirty="0"/>
                    </a:p>
                  </a:txBody>
                  <a:tcPr/>
                </a:tc>
                <a:tc>
                  <a:txBody>
                    <a:bodyPr/>
                    <a:lstStyle/>
                    <a:p>
                      <a:pPr algn="ctr"/>
                      <a:r>
                        <a:rPr lang="fr-FR" dirty="0" smtClean="0"/>
                        <a:t>21</a:t>
                      </a:r>
                      <a:endParaRPr lang="fr-FR" dirty="0"/>
                    </a:p>
                  </a:txBody>
                  <a:tcPr/>
                </a:tc>
              </a:tr>
              <a:tr h="370840">
                <a:tc>
                  <a:txBody>
                    <a:bodyPr/>
                    <a:lstStyle/>
                    <a:p>
                      <a:r>
                        <a:rPr lang="fr-FR" b="1" dirty="0"/>
                        <a:t>Tai Chi Chuan</a:t>
                      </a:r>
                    </a:p>
                  </a:txBody>
                  <a:tcPr/>
                </a:tc>
                <a:tc>
                  <a:txBody>
                    <a:bodyPr/>
                    <a:lstStyle/>
                    <a:p>
                      <a:pPr algn="ctr"/>
                      <a:r>
                        <a:rPr lang="fr-FR" dirty="0" smtClean="0"/>
                        <a:t>19</a:t>
                      </a:r>
                      <a:endParaRPr lang="fr-FR" dirty="0"/>
                    </a:p>
                  </a:txBody>
                  <a:tcPr/>
                </a:tc>
                <a:tc>
                  <a:txBody>
                    <a:bodyPr/>
                    <a:lstStyle/>
                    <a:p>
                      <a:pPr algn="ctr"/>
                      <a:r>
                        <a:rPr lang="fr-FR" dirty="0" smtClean="0"/>
                        <a:t>4</a:t>
                      </a:r>
                      <a:endParaRPr lang="fr-FR" dirty="0"/>
                    </a:p>
                  </a:txBody>
                  <a:tcPr/>
                </a:tc>
                <a:tc>
                  <a:txBody>
                    <a:bodyPr/>
                    <a:lstStyle/>
                    <a:p>
                      <a:pPr algn="ctr"/>
                      <a:r>
                        <a:rPr lang="fr-FR" dirty="0" smtClean="0"/>
                        <a:t>23</a:t>
                      </a:r>
                      <a:endParaRPr lang="fr-FR" dirty="0"/>
                    </a:p>
                  </a:txBody>
                  <a:tcPr/>
                </a:tc>
              </a:tr>
              <a:tr h="370840">
                <a:tc>
                  <a:txBody>
                    <a:bodyPr/>
                    <a:lstStyle/>
                    <a:p>
                      <a:r>
                        <a:rPr lang="fr-FR" dirty="0"/>
                        <a:t>VTT</a:t>
                      </a:r>
                    </a:p>
                  </a:txBody>
                  <a:tcPr/>
                </a:tc>
                <a:tc>
                  <a:txBody>
                    <a:bodyPr/>
                    <a:lstStyle/>
                    <a:p>
                      <a:pPr algn="ctr"/>
                      <a:r>
                        <a:rPr lang="fr-FR" dirty="0" smtClean="0"/>
                        <a:t>3</a:t>
                      </a:r>
                      <a:endParaRPr lang="fr-FR" dirty="0"/>
                    </a:p>
                  </a:txBody>
                  <a:tcPr/>
                </a:tc>
                <a:tc>
                  <a:txBody>
                    <a:bodyPr/>
                    <a:lstStyle/>
                    <a:p>
                      <a:pPr algn="ctr"/>
                      <a:r>
                        <a:rPr lang="fr-FR" dirty="0" smtClean="0"/>
                        <a:t>63</a:t>
                      </a:r>
                      <a:endParaRPr lang="fr-FR" dirty="0"/>
                    </a:p>
                  </a:txBody>
                  <a:tcPr/>
                </a:tc>
                <a:tc>
                  <a:txBody>
                    <a:bodyPr/>
                    <a:lstStyle/>
                    <a:p>
                      <a:pPr algn="ctr"/>
                      <a:r>
                        <a:rPr lang="fr-FR" dirty="0" smtClean="0"/>
                        <a:t>66</a:t>
                      </a:r>
                      <a:endParaRPr lang="fr-FR" dirty="0"/>
                    </a:p>
                  </a:txBody>
                  <a:tcPr/>
                </a:tc>
              </a:tr>
              <a:tr h="370840">
                <a:tc>
                  <a:txBody>
                    <a:bodyPr/>
                    <a:lstStyle/>
                    <a:p>
                      <a:r>
                        <a:rPr lang="fr-FR" b="1" dirty="0" smtClean="0"/>
                        <a:t>Théâtre</a:t>
                      </a:r>
                      <a:endParaRPr lang="fr-FR" b="1" dirty="0"/>
                    </a:p>
                  </a:txBody>
                  <a:tcPr/>
                </a:tc>
                <a:tc>
                  <a:txBody>
                    <a:bodyPr/>
                    <a:lstStyle/>
                    <a:p>
                      <a:pPr algn="ctr"/>
                      <a:r>
                        <a:rPr lang="fr-FR" dirty="0" smtClean="0"/>
                        <a:t>34</a:t>
                      </a:r>
                      <a:endParaRPr lang="fr-FR" dirty="0"/>
                    </a:p>
                  </a:txBody>
                  <a:tcPr/>
                </a:tc>
                <a:tc>
                  <a:txBody>
                    <a:bodyPr/>
                    <a:lstStyle/>
                    <a:p>
                      <a:pPr algn="ctr"/>
                      <a:r>
                        <a:rPr lang="fr-FR" dirty="0" smtClean="0"/>
                        <a:t>6</a:t>
                      </a:r>
                      <a:endParaRPr lang="fr-FR" dirty="0"/>
                    </a:p>
                  </a:txBody>
                  <a:tcPr/>
                </a:tc>
                <a:tc>
                  <a:txBody>
                    <a:bodyPr/>
                    <a:lstStyle/>
                    <a:p>
                      <a:pPr algn="ctr"/>
                      <a:r>
                        <a:rPr lang="fr-FR" dirty="0" smtClean="0"/>
                        <a:t>40</a:t>
                      </a:r>
                      <a:endParaRPr lang="fr-FR" dirty="0"/>
                    </a:p>
                  </a:txBody>
                  <a:tcPr/>
                </a:tc>
              </a:tr>
              <a:tr h="370840">
                <a:tc>
                  <a:txBody>
                    <a:bodyPr/>
                    <a:lstStyle/>
                    <a:p>
                      <a:endParaRPr lang="fr-FR" dirty="0"/>
                    </a:p>
                  </a:txBody>
                  <a:tcPr/>
                </a:tc>
                <a:tc>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TOTAL</a:t>
                      </a:r>
                    </a:p>
                    <a:p>
                      <a:endParaRPr lang="fr-FR" dirty="0"/>
                    </a:p>
                  </a:txBody>
                  <a:tcPr/>
                </a:tc>
                <a:tc>
                  <a:txBody>
                    <a:bodyPr/>
                    <a:lstStyle/>
                    <a:p>
                      <a:pPr algn="ctr"/>
                      <a:r>
                        <a:rPr lang="fr-FR" b="1" dirty="0" smtClean="0"/>
                        <a:t>558</a:t>
                      </a:r>
                      <a:endParaRPr lang="fr-FR" b="1" dirty="0"/>
                    </a:p>
                  </a:txBody>
                  <a:tcPr/>
                </a:tc>
              </a:tr>
            </a:tbl>
          </a:graphicData>
        </a:graphic>
      </p:graphicFrame>
      <p:pic>
        <p:nvPicPr>
          <p:cNvPr id="5"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6415" y="253201"/>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8074" y="255363"/>
            <a:ext cx="10159126" cy="1325563"/>
          </a:xfrm>
        </p:spPr>
        <p:txBody>
          <a:bodyPr>
            <a:normAutofit/>
          </a:bodyPr>
          <a:lstStyle/>
          <a:p>
            <a:pPr algn="ctr"/>
            <a:r>
              <a:rPr lang="fr-FR" sz="2800" b="1" dirty="0"/>
              <a:t>Compte-rendu Moral d’Activités </a:t>
            </a:r>
            <a:r>
              <a:rPr lang="fr-FR" sz="2800" b="1" dirty="0" smtClean="0"/>
              <a:t>2018/2019 </a:t>
            </a:r>
            <a:r>
              <a:rPr lang="fr-FR" sz="2800" b="1" dirty="0"/>
              <a:t>et approbation</a:t>
            </a:r>
          </a:p>
        </p:txBody>
      </p:sp>
      <p:sp>
        <p:nvSpPr>
          <p:cNvPr id="3" name="Espace réservé du contenu 2"/>
          <p:cNvSpPr>
            <a:spLocks noGrp="1"/>
          </p:cNvSpPr>
          <p:nvPr>
            <p:ph idx="1"/>
          </p:nvPr>
        </p:nvSpPr>
        <p:spPr>
          <a:xfrm>
            <a:off x="456613" y="1301870"/>
            <a:ext cx="11451771" cy="5395491"/>
          </a:xfrm>
        </p:spPr>
        <p:txBody>
          <a:bodyPr>
            <a:noAutofit/>
          </a:bodyPr>
          <a:lstStyle/>
          <a:p>
            <a:r>
              <a:rPr lang="fr-FR" dirty="0"/>
              <a:t>Bilan d’Activités du Club saison </a:t>
            </a:r>
            <a:r>
              <a:rPr lang="fr-FR" dirty="0" smtClean="0"/>
              <a:t>2018/2019:</a:t>
            </a:r>
            <a:endParaRPr lang="fr-FR" dirty="0"/>
          </a:p>
          <a:p>
            <a:pPr lvl="1"/>
            <a:r>
              <a:rPr lang="fr-FR" dirty="0"/>
              <a:t>Nombre d’adhérents </a:t>
            </a:r>
            <a:r>
              <a:rPr lang="fr-FR" dirty="0" smtClean="0"/>
              <a:t>= 558</a:t>
            </a:r>
            <a:endParaRPr lang="fr-FR" dirty="0"/>
          </a:p>
          <a:p>
            <a:pPr lvl="1"/>
            <a:r>
              <a:rPr lang="fr-FR" dirty="0" smtClean="0"/>
              <a:t>Toujours une présence du club dans l’animation de la commune:</a:t>
            </a:r>
          </a:p>
          <a:p>
            <a:pPr lvl="2"/>
            <a:r>
              <a:rPr lang="fr-FR" dirty="0" smtClean="0"/>
              <a:t>Participation au téléthon (randonnée </a:t>
            </a:r>
            <a:r>
              <a:rPr lang="fr-FR" dirty="0" err="1" smtClean="0"/>
              <a:t>cyclo</a:t>
            </a:r>
            <a:r>
              <a:rPr lang="fr-FR" dirty="0" smtClean="0"/>
              <a:t>, prestation section danse) </a:t>
            </a:r>
          </a:p>
          <a:p>
            <a:pPr lvl="2"/>
            <a:r>
              <a:rPr lang="fr-FR" dirty="0" smtClean="0"/>
              <a:t>au carnaval, char du Club des écureuils,</a:t>
            </a:r>
          </a:p>
          <a:p>
            <a:pPr lvl="2"/>
            <a:r>
              <a:rPr lang="fr-FR" dirty="0" smtClean="0"/>
              <a:t>Gala de danse (3 représentations),</a:t>
            </a:r>
          </a:p>
          <a:p>
            <a:pPr lvl="2"/>
            <a:r>
              <a:rPr lang="fr-FR" dirty="0" smtClean="0"/>
              <a:t>La </a:t>
            </a:r>
            <a:r>
              <a:rPr lang="fr-FR" dirty="0" err="1" smtClean="0"/>
              <a:t>Randonée</a:t>
            </a:r>
            <a:r>
              <a:rPr lang="fr-FR" dirty="0" smtClean="0"/>
              <a:t> </a:t>
            </a:r>
            <a:r>
              <a:rPr lang="fr-FR" dirty="0" err="1" smtClean="0"/>
              <a:t>Cyclo</a:t>
            </a:r>
            <a:r>
              <a:rPr lang="fr-FR" dirty="0" smtClean="0"/>
              <a:t> pendant les fêtes de Marcheprime (environ 100 participants),</a:t>
            </a:r>
          </a:p>
          <a:p>
            <a:pPr lvl="2"/>
            <a:r>
              <a:rPr lang="fr-FR" dirty="0" smtClean="0"/>
              <a:t>La </a:t>
            </a:r>
            <a:r>
              <a:rPr lang="fr-FR" dirty="0" err="1" smtClean="0"/>
              <a:t>Rando</a:t>
            </a:r>
            <a:r>
              <a:rPr lang="fr-FR" dirty="0" smtClean="0"/>
              <a:t> VTT et Pédestre (400 participants) ,</a:t>
            </a:r>
          </a:p>
          <a:p>
            <a:pPr lvl="2"/>
            <a:r>
              <a:rPr lang="fr-FR" dirty="0" smtClean="0"/>
              <a:t>Le </a:t>
            </a:r>
            <a:r>
              <a:rPr lang="fr-FR" dirty="0" err="1" smtClean="0"/>
              <a:t>trail</a:t>
            </a:r>
            <a:r>
              <a:rPr lang="fr-FR" dirty="0" smtClean="0"/>
              <a:t> du club des Ecureuils (300 participants),</a:t>
            </a:r>
          </a:p>
          <a:p>
            <a:pPr lvl="2"/>
            <a:r>
              <a:rPr lang="fr-FR" dirty="0" smtClean="0"/>
              <a:t>La section théâtre adultes, ados et enfants Spectacle salle culturelle .</a:t>
            </a:r>
          </a:p>
          <a:p>
            <a:pPr lvl="2"/>
            <a:r>
              <a:rPr lang="fr-FR" dirty="0" smtClean="0"/>
              <a:t>Première course des frères de la côte (60 participants).</a:t>
            </a:r>
          </a:p>
          <a:p>
            <a:pPr lvl="1"/>
            <a:r>
              <a:rPr lang="fr-FR" dirty="0" smtClean="0"/>
              <a:t>Mais aussi à l’extérieur de la commune:</a:t>
            </a:r>
          </a:p>
          <a:p>
            <a:pPr lvl="2"/>
            <a:r>
              <a:rPr lang="fr-FR" dirty="0" smtClean="0"/>
              <a:t>Prestations </a:t>
            </a:r>
            <a:r>
              <a:rPr lang="fr-FR" dirty="0" err="1" smtClean="0"/>
              <a:t>Batucada</a:t>
            </a:r>
            <a:r>
              <a:rPr lang="fr-FR" dirty="0" smtClean="0"/>
              <a:t> (environ une dizaine de prestation Estivale), </a:t>
            </a:r>
          </a:p>
          <a:p>
            <a:pPr lvl="2"/>
            <a:r>
              <a:rPr lang="fr-FR" dirty="0" smtClean="0"/>
              <a:t>La participation des membres de la section CAP sur différentes épreuves pédestres,</a:t>
            </a:r>
          </a:p>
        </p:txBody>
      </p:sp>
      <p:pic>
        <p:nvPicPr>
          <p:cNvPr id="5"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006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142" y="233329"/>
            <a:ext cx="10159126" cy="1325563"/>
          </a:xfrm>
        </p:spPr>
        <p:txBody>
          <a:bodyPr>
            <a:normAutofit/>
          </a:bodyPr>
          <a:lstStyle/>
          <a:p>
            <a:pPr algn="ctr"/>
            <a:r>
              <a:rPr lang="fr-FR" sz="2800" b="1" dirty="0"/>
              <a:t>Compte-rendu Moral d’Activités </a:t>
            </a:r>
            <a:r>
              <a:rPr lang="fr-FR" sz="2800" b="1" dirty="0" smtClean="0"/>
              <a:t>2018/2019 et </a:t>
            </a:r>
            <a:r>
              <a:rPr lang="fr-FR" sz="2800" b="1" dirty="0"/>
              <a:t>approbation</a:t>
            </a:r>
          </a:p>
        </p:txBody>
      </p:sp>
      <p:sp>
        <p:nvSpPr>
          <p:cNvPr id="3" name="Espace réservé du contenu 2"/>
          <p:cNvSpPr>
            <a:spLocks noGrp="1"/>
          </p:cNvSpPr>
          <p:nvPr>
            <p:ph idx="1"/>
          </p:nvPr>
        </p:nvSpPr>
        <p:spPr>
          <a:xfrm>
            <a:off x="872034" y="1433385"/>
            <a:ext cx="11146971" cy="4753232"/>
          </a:xfrm>
        </p:spPr>
        <p:txBody>
          <a:bodyPr>
            <a:noAutofit/>
          </a:bodyPr>
          <a:lstStyle/>
          <a:p>
            <a:endParaRPr lang="fr-FR" dirty="0" smtClean="0"/>
          </a:p>
          <a:p>
            <a:r>
              <a:rPr lang="fr-FR" dirty="0" smtClean="0"/>
              <a:t>Bilan </a:t>
            </a:r>
            <a:r>
              <a:rPr lang="fr-FR" dirty="0"/>
              <a:t>d’Activités du Club saison </a:t>
            </a:r>
            <a:r>
              <a:rPr lang="fr-FR" dirty="0" smtClean="0"/>
              <a:t>2018/2019 :</a:t>
            </a:r>
          </a:p>
          <a:p>
            <a:pPr lvl="1"/>
            <a:r>
              <a:rPr lang="fr-FR" dirty="0" smtClean="0"/>
              <a:t>Actions du bureau:</a:t>
            </a:r>
          </a:p>
          <a:p>
            <a:pPr lvl="2"/>
            <a:r>
              <a:rPr lang="fr-FR" dirty="0" smtClean="0"/>
              <a:t>Un premier service civique pour aider à l’encadrement des sections danse et </a:t>
            </a:r>
            <a:r>
              <a:rPr lang="fr-FR" dirty="0" err="1" smtClean="0"/>
              <a:t>eveil</a:t>
            </a:r>
            <a:r>
              <a:rPr lang="fr-FR" dirty="0" smtClean="0"/>
              <a:t> multisports et créer un lien entre les parents et le club.</a:t>
            </a:r>
          </a:p>
          <a:p>
            <a:pPr lvl="2"/>
            <a:r>
              <a:rPr lang="fr-FR" dirty="0" smtClean="0"/>
              <a:t>Agir comme support technique et relationnel auprès des sections.</a:t>
            </a:r>
          </a:p>
          <a:p>
            <a:pPr lvl="2"/>
            <a:r>
              <a:rPr lang="fr-FR" dirty="0" smtClean="0"/>
              <a:t>Couverture des responsables du club et des sections par la mise en place d’une assurance dirigeants.</a:t>
            </a:r>
          </a:p>
          <a:p>
            <a:pPr lvl="2"/>
            <a:r>
              <a:rPr lang="fr-FR" dirty="0" smtClean="0"/>
              <a:t>Accompagner les sections dans leur développement en particulier en continuant l’aide à leur équipement matériel.</a:t>
            </a:r>
          </a:p>
          <a:p>
            <a:endParaRPr lang="fr-FR" dirty="0"/>
          </a:p>
          <a:p>
            <a:pPr lvl="1">
              <a:buNone/>
            </a:pPr>
            <a:endParaRPr lang="fr-FR" dirty="0" smtClean="0"/>
          </a:p>
        </p:txBody>
      </p:sp>
      <p:pic>
        <p:nvPicPr>
          <p:cNvPr id="5"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843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b="1" dirty="0"/>
              <a:t>2ème délibération : </a:t>
            </a:r>
          </a:p>
          <a:p>
            <a:pPr marL="0" lvl="0" indent="0">
              <a:buNone/>
            </a:pPr>
            <a:r>
              <a:rPr lang="fr-FR" dirty="0"/>
              <a:t>L’assemblée générale délibère sur le Compte rendu moral d’activités de la saison </a:t>
            </a:r>
            <a:r>
              <a:rPr lang="fr-FR" dirty="0" smtClean="0"/>
              <a:t>2018/2019.</a:t>
            </a:r>
            <a:r>
              <a:rPr lang="fr-FR" dirty="0"/>
              <a:t> </a:t>
            </a:r>
          </a:p>
          <a:p>
            <a:pPr marL="0" lvl="0" indent="0">
              <a:buNone/>
            </a:pPr>
            <a:endParaRPr lang="fr-FR" dirty="0"/>
          </a:p>
          <a:p>
            <a:pPr lvl="1"/>
            <a:r>
              <a:rPr lang="fr-FR" dirty="0"/>
              <a:t>Le Compte rendu moral </a:t>
            </a:r>
            <a:r>
              <a:rPr lang="fr-FR" dirty="0" smtClean="0"/>
              <a:t>2018/2019 </a:t>
            </a:r>
            <a:r>
              <a:rPr lang="fr-FR" dirty="0"/>
              <a:t>est approuvé à main levée :</a:t>
            </a:r>
          </a:p>
          <a:p>
            <a:pPr lvl="2"/>
            <a:r>
              <a:rPr lang="fr-FR" b="1" dirty="0" smtClean="0"/>
              <a:t>.. Voix pour</a:t>
            </a:r>
            <a:endParaRPr lang="fr-FR" dirty="0"/>
          </a:p>
          <a:p>
            <a:pPr lvl="2"/>
            <a:r>
              <a:rPr lang="fr-FR" dirty="0" smtClean="0"/>
              <a:t>0 </a:t>
            </a:r>
            <a:r>
              <a:rPr lang="fr-FR" dirty="0"/>
              <a:t>Voix </a:t>
            </a:r>
            <a:r>
              <a:rPr lang="fr-FR" dirty="0" smtClean="0"/>
              <a:t>contre</a:t>
            </a:r>
            <a:endParaRPr lang="fr-FR" dirty="0"/>
          </a:p>
          <a:p>
            <a:pPr lvl="2"/>
            <a:r>
              <a:rPr lang="fr-FR" dirty="0" smtClean="0"/>
              <a:t>0 Abstention</a:t>
            </a:r>
            <a:endParaRPr lang="fr-FR" dirty="0"/>
          </a:p>
          <a:p>
            <a:pPr marL="0" indent="0">
              <a:buNone/>
            </a:pPr>
            <a:endParaRPr lang="fr-FR" dirty="0"/>
          </a:p>
          <a:p>
            <a:pPr marL="914400" lvl="2" indent="0">
              <a:lnSpc>
                <a:spcPct val="100000"/>
              </a:lnSpc>
              <a:spcBef>
                <a:spcPts val="0"/>
              </a:spcBef>
              <a:buNone/>
            </a:pPr>
            <a:endParaRPr lang="fr-FR" sz="2600" dirty="0"/>
          </a:p>
        </p:txBody>
      </p:sp>
      <p:sp>
        <p:nvSpPr>
          <p:cNvPr id="8" name="Titre 1"/>
          <p:cNvSpPr>
            <a:spLocks noGrp="1"/>
          </p:cNvSpPr>
          <p:nvPr>
            <p:ph type="title"/>
          </p:nvPr>
        </p:nvSpPr>
        <p:spPr>
          <a:xfrm>
            <a:off x="1728074" y="255363"/>
            <a:ext cx="10159126" cy="1325563"/>
          </a:xfrm>
        </p:spPr>
        <p:txBody>
          <a:bodyPr>
            <a:normAutofit/>
          </a:bodyPr>
          <a:lstStyle/>
          <a:p>
            <a:pPr algn="ctr"/>
            <a:r>
              <a:rPr lang="fr-FR" sz="2800" b="1" dirty="0"/>
              <a:t>Compte-rendu Moral d’Activités </a:t>
            </a:r>
            <a:r>
              <a:rPr lang="fr-FR" sz="2800" b="1" dirty="0" smtClean="0"/>
              <a:t>2018/2019et </a:t>
            </a:r>
            <a:r>
              <a:rPr lang="fr-FR" sz="2800" b="1" dirty="0"/>
              <a:t>approbation</a:t>
            </a:r>
          </a:p>
        </p:txBody>
      </p:sp>
      <p:pic>
        <p:nvPicPr>
          <p:cNvPr id="9" name="Picture 2" descr="logoécureui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314" y="143032"/>
            <a:ext cx="1215771" cy="12157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9496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1725</Words>
  <Application>Microsoft Office PowerPoint</Application>
  <PresentationFormat>Personnalisé</PresentationFormat>
  <Paragraphs>306</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Club Omnisports et Culturel des Ecureuils   Assemblée Générale Saison 2018/2019</vt:lpstr>
      <vt:lpstr>Ordre du Jour</vt:lpstr>
      <vt:lpstr>Validation du CR de l’AG 2017 / 2018</vt:lpstr>
      <vt:lpstr>Allocution du président</vt:lpstr>
      <vt:lpstr>Diapositive 5</vt:lpstr>
      <vt:lpstr>         Compte-rendu Moral d’Activités 2018/2019et approbation          Bilan d’Activités du Club saison 2018/2019: Nombre de membres </vt:lpstr>
      <vt:lpstr>Compte-rendu Moral d’Activités 2018/2019 et approbation</vt:lpstr>
      <vt:lpstr>Compte-rendu Moral d’Activités 2018/2019 et approbation</vt:lpstr>
      <vt:lpstr>Compte-rendu Moral d’Activités 2018/2019et approbation</vt:lpstr>
      <vt:lpstr>Projet de développement 2019/2020 et approbation</vt:lpstr>
      <vt:lpstr>Manifestations saison 2019/2020</vt:lpstr>
      <vt:lpstr>Projet de développement 2019/2020 et approbation</vt:lpstr>
      <vt:lpstr>Bilan financier 2018/2019 et approbation</vt:lpstr>
      <vt:lpstr>Diapositive 14</vt:lpstr>
      <vt:lpstr>Diapositive 15</vt:lpstr>
      <vt:lpstr>Diapositive 16</vt:lpstr>
      <vt:lpstr>         Investissement studio de danse</vt:lpstr>
      <vt:lpstr>        Action « ASEPT » convention avec Aquitaine Sports Pour Tous</vt:lpstr>
      <vt:lpstr>Approbation du Bilan financier 2018/2019 </vt:lpstr>
      <vt:lpstr>Budget Prévisionnel 2019/2020 et approbation</vt:lpstr>
      <vt:lpstr>Budget prévisionnel du Club pour l’année 2019/2020</vt:lpstr>
      <vt:lpstr>Budget prévisionnel des Comptes consolidés du Club pour l’année 2019/2020</vt:lpstr>
      <vt:lpstr>Budget prévisionnel des Comptes consolidés du Club pour l’année 2019/2020</vt:lpstr>
      <vt:lpstr>Modification des statuts du club</vt:lpstr>
      <vt:lpstr>Modification des statuts du club:</vt:lpstr>
      <vt:lpstr>Validation du nouveau logo du club</vt:lpstr>
      <vt:lpstr>Diapositive 27</vt:lpstr>
      <vt:lpstr>Diapositive 28</vt:lpstr>
      <vt:lpstr>Diapositive 29</vt:lpstr>
      <vt:lpstr>Diapositive 30</vt:lpstr>
      <vt:lpstr>Diapositive 31</vt:lpstr>
      <vt:lpstr>Validation du nouveau logo du club:</vt:lpstr>
      <vt:lpstr>Questions diverses ?</vt:lpstr>
      <vt:lpstr>Merci !</vt:lpstr>
    </vt:vector>
  </TitlesOfParts>
  <Company>Sogeti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Omnisports et culturel des Ecureuils  Assemblée Générale</dc:title>
  <dc:creator>FRADIN, Rodolphe</dc:creator>
  <cp:lastModifiedBy>Proprietaire</cp:lastModifiedBy>
  <cp:revision>133</cp:revision>
  <cp:lastPrinted>2016-12-08T21:28:46Z</cp:lastPrinted>
  <dcterms:created xsi:type="dcterms:W3CDTF">2015-10-07T08:10:05Z</dcterms:created>
  <dcterms:modified xsi:type="dcterms:W3CDTF">2020-01-17T07:37:23Z</dcterms:modified>
</cp:coreProperties>
</file>